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72" r:id="rId1"/>
  </p:sldMasterIdLst>
  <p:notesMasterIdLst>
    <p:notesMasterId r:id="rId40"/>
  </p:notesMasterIdLst>
  <p:sldIdLst>
    <p:sldId id="256" r:id="rId2"/>
    <p:sldId id="339" r:id="rId3"/>
    <p:sldId id="342" r:id="rId4"/>
    <p:sldId id="291" r:id="rId5"/>
    <p:sldId id="295" r:id="rId6"/>
    <p:sldId id="354" r:id="rId7"/>
    <p:sldId id="355" r:id="rId8"/>
    <p:sldId id="356" r:id="rId9"/>
    <p:sldId id="358" r:id="rId10"/>
    <p:sldId id="359" r:id="rId11"/>
    <p:sldId id="352" r:id="rId12"/>
    <p:sldId id="301" r:id="rId13"/>
    <p:sldId id="302" r:id="rId14"/>
    <p:sldId id="303" r:id="rId15"/>
    <p:sldId id="344" r:id="rId16"/>
    <p:sldId id="345" r:id="rId17"/>
    <p:sldId id="306" r:id="rId18"/>
    <p:sldId id="308" r:id="rId19"/>
    <p:sldId id="309" r:id="rId20"/>
    <p:sldId id="347" r:id="rId21"/>
    <p:sldId id="310" r:id="rId22"/>
    <p:sldId id="311" r:id="rId23"/>
    <p:sldId id="318" r:id="rId24"/>
    <p:sldId id="322" r:id="rId25"/>
    <p:sldId id="323" r:id="rId26"/>
    <p:sldId id="325" r:id="rId27"/>
    <p:sldId id="326" r:id="rId28"/>
    <p:sldId id="327" r:id="rId29"/>
    <p:sldId id="330" r:id="rId30"/>
    <p:sldId id="331" r:id="rId31"/>
    <p:sldId id="348" r:id="rId32"/>
    <p:sldId id="332" r:id="rId33"/>
    <p:sldId id="333" r:id="rId34"/>
    <p:sldId id="334" r:id="rId35"/>
    <p:sldId id="335" r:id="rId36"/>
    <p:sldId id="336" r:id="rId37"/>
    <p:sldId id="337" r:id="rId38"/>
    <p:sldId id="365"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B40920F-B5D9-43D4-A128-C04A1B0F0934}">
          <p14:sldIdLst>
            <p14:sldId id="256"/>
            <p14:sldId id="339"/>
            <p14:sldId id="342"/>
            <p14:sldId id="291"/>
            <p14:sldId id="295"/>
            <p14:sldId id="354"/>
            <p14:sldId id="355"/>
            <p14:sldId id="356"/>
            <p14:sldId id="358"/>
            <p14:sldId id="359"/>
            <p14:sldId id="352"/>
            <p14:sldId id="301"/>
            <p14:sldId id="302"/>
            <p14:sldId id="303"/>
            <p14:sldId id="344"/>
            <p14:sldId id="345"/>
            <p14:sldId id="306"/>
            <p14:sldId id="308"/>
            <p14:sldId id="309"/>
            <p14:sldId id="347"/>
            <p14:sldId id="310"/>
            <p14:sldId id="311"/>
            <p14:sldId id="318"/>
            <p14:sldId id="322"/>
            <p14:sldId id="323"/>
            <p14:sldId id="325"/>
            <p14:sldId id="326"/>
            <p14:sldId id="327"/>
            <p14:sldId id="330"/>
            <p14:sldId id="331"/>
            <p14:sldId id="348"/>
            <p14:sldId id="332"/>
            <p14:sldId id="333"/>
            <p14:sldId id="334"/>
            <p14:sldId id="335"/>
            <p14:sldId id="336"/>
            <p14:sldId id="337"/>
            <p14:sldId id="365"/>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7" autoAdjust="0"/>
    <p:restoredTop sz="71932" autoAdjust="0"/>
  </p:normalViewPr>
  <p:slideViewPr>
    <p:cSldViewPr snapToGrid="0" snapToObjects="1">
      <p:cViewPr>
        <p:scale>
          <a:sx n="60" d="100"/>
          <a:sy n="60" d="100"/>
        </p:scale>
        <p:origin x="1370" y="26"/>
      </p:cViewPr>
      <p:guideLst/>
    </p:cSldViewPr>
  </p:slideViewPr>
  <p:notesTextViewPr>
    <p:cViewPr>
      <p:scale>
        <a:sx n="1" d="1"/>
        <a:sy n="1" d="1"/>
      </p:scale>
      <p:origin x="0" y="0"/>
    </p:cViewPr>
  </p:notesTextViewPr>
  <p:notesViewPr>
    <p:cSldViewPr snapToGrid="0" snapToObjects="1">
      <p:cViewPr varScale="1">
        <p:scale>
          <a:sx n="55" d="100"/>
          <a:sy n="55" d="100"/>
        </p:scale>
        <p:origin x="2880"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3888871870195019E-2"/>
          <c:y val="8.796364766790403E-2"/>
          <c:w val="0.92492068840795849"/>
          <c:h val="0.88616469125330066"/>
        </c:manualLayout>
      </c:layout>
      <c:bubbleChart>
        <c:varyColors val="0"/>
        <c:ser>
          <c:idx val="0"/>
          <c:order val="0"/>
          <c:tx>
            <c:strRef>
              <c:f>Sheet1!$B$1</c:f>
              <c:strCache>
                <c:ptCount val="1"/>
                <c:pt idx="0">
                  <c:v>Y-Values</c:v>
                </c:pt>
              </c:strCache>
            </c:strRef>
          </c:tx>
          <c:invertIfNegative val="0"/>
          <c:xVal>
            <c:numRef>
              <c:f>Sheet1!$A$2:$A$4</c:f>
              <c:numCache>
                <c:formatCode>0%</c:formatCode>
                <c:ptCount val="3"/>
                <c:pt idx="0">
                  <c:v>0.70000000000000095</c:v>
                </c:pt>
                <c:pt idx="1">
                  <c:v>1.8</c:v>
                </c:pt>
                <c:pt idx="2">
                  <c:v>2.6</c:v>
                </c:pt>
              </c:numCache>
            </c:numRef>
          </c:xVal>
          <c:yVal>
            <c:numRef>
              <c:f>Sheet1!$B$2:$B$4</c:f>
              <c:numCache>
                <c:formatCode>0%</c:formatCode>
                <c:ptCount val="3"/>
                <c:pt idx="0">
                  <c:v>2.7</c:v>
                </c:pt>
                <c:pt idx="1">
                  <c:v>3.2</c:v>
                </c:pt>
                <c:pt idx="2">
                  <c:v>0.8</c:v>
                </c:pt>
              </c:numCache>
            </c:numRef>
          </c:yVal>
          <c:bubbleSize>
            <c:numRef>
              <c:f>Sheet1!$C$2:$C$4</c:f>
              <c:numCache>
                <c:formatCode>0%</c:formatCode>
                <c:ptCount val="3"/>
                <c:pt idx="0">
                  <c:v>10</c:v>
                </c:pt>
                <c:pt idx="1">
                  <c:v>4</c:v>
                </c:pt>
                <c:pt idx="2">
                  <c:v>8</c:v>
                </c:pt>
              </c:numCache>
            </c:numRef>
          </c:bubbleSize>
          <c:bubble3D val="0"/>
          <c:extLst>
            <c:ext xmlns:c16="http://schemas.microsoft.com/office/drawing/2014/chart" uri="{C3380CC4-5D6E-409C-BE32-E72D297353CC}">
              <c16:uniqueId val="{00000000-D2FC-4D71-9E06-BA1CF76ECA7B}"/>
            </c:ext>
          </c:extLst>
        </c:ser>
        <c:dLbls>
          <c:showLegendKey val="0"/>
          <c:showVal val="0"/>
          <c:showCatName val="0"/>
          <c:showSerName val="0"/>
          <c:showPercent val="0"/>
          <c:showBubbleSize val="0"/>
        </c:dLbls>
        <c:bubbleScale val="100"/>
        <c:showNegBubbles val="0"/>
        <c:axId val="44197504"/>
        <c:axId val="44184768"/>
      </c:bubbleChart>
      <c:valAx>
        <c:axId val="44197504"/>
        <c:scaling>
          <c:orientation val="minMax"/>
          <c:max val="1"/>
        </c:scaling>
        <c:delete val="0"/>
        <c:axPos val="b"/>
        <c:numFmt formatCode="0%" sourceLinked="1"/>
        <c:majorTickMark val="out"/>
        <c:minorTickMark val="none"/>
        <c:tickLblPos val="none"/>
        <c:crossAx val="44184768"/>
        <c:crosses val="autoZero"/>
        <c:crossBetween val="midCat"/>
      </c:valAx>
      <c:valAx>
        <c:axId val="44184768"/>
        <c:scaling>
          <c:orientation val="minMax"/>
          <c:max val="1"/>
        </c:scaling>
        <c:delete val="0"/>
        <c:axPos val="l"/>
        <c:numFmt formatCode="0%" sourceLinked="1"/>
        <c:majorTickMark val="out"/>
        <c:minorTickMark val="none"/>
        <c:tickLblPos val="none"/>
        <c:crossAx val="44197504"/>
        <c:crosses val="autoZero"/>
        <c:crossBetween val="midCat"/>
      </c:valAx>
    </c:plotArea>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6042996091649296E-3"/>
          <c:y val="1.9224581167954901E-2"/>
          <c:w val="0.976338176074796"/>
          <c:h val="0.83616995019918017"/>
        </c:manualLayout>
      </c:layout>
      <c:barChart>
        <c:barDir val="col"/>
        <c:grouping val="clustered"/>
        <c:varyColors val="0"/>
        <c:ser>
          <c:idx val="0"/>
          <c:order val="0"/>
          <c:tx>
            <c:strRef>
              <c:f>Sheet1!$B$1</c:f>
              <c:strCache>
                <c:ptCount val="1"/>
                <c:pt idx="0">
                  <c:v>news lovers</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Sheet1!$A$2:$A$37</c:f>
              <c:strCache>
                <c:ptCount val="36"/>
                <c:pt idx="0">
                  <c:v>TUR</c:v>
                </c:pt>
                <c:pt idx="1">
                  <c:v>BRA</c:v>
                </c:pt>
                <c:pt idx="2">
                  <c:v>ITA</c:v>
                </c:pt>
                <c:pt idx="3">
                  <c:v>USA</c:v>
                </c:pt>
                <c:pt idx="4">
                  <c:v>MEX</c:v>
                </c:pt>
                <c:pt idx="5">
                  <c:v>IRE</c:v>
                </c:pt>
                <c:pt idx="6">
                  <c:v>GER</c:v>
                </c:pt>
                <c:pt idx="7">
                  <c:v>FIN</c:v>
                </c:pt>
                <c:pt idx="8">
                  <c:v>JPN</c:v>
                </c:pt>
                <c:pt idx="9">
                  <c:v>CHL </c:v>
                </c:pt>
                <c:pt idx="10">
                  <c:v>GRE</c:v>
                </c:pt>
                <c:pt idx="11">
                  <c:v>SPA</c:v>
                </c:pt>
                <c:pt idx="12">
                  <c:v>AUT</c:v>
                </c:pt>
                <c:pt idx="13">
                  <c:v>UK</c:v>
                </c:pt>
                <c:pt idx="14">
                  <c:v>ARG</c:v>
                </c:pt>
                <c:pt idx="15">
                  <c:v>DK</c:v>
                </c:pt>
                <c:pt idx="16">
                  <c:v>POR</c:v>
                </c:pt>
                <c:pt idx="17">
                  <c:v>AUS</c:v>
                </c:pt>
                <c:pt idx="18">
                  <c:v>CAN</c:v>
                </c:pt>
                <c:pt idx="19">
                  <c:v>ROM</c:v>
                </c:pt>
                <c:pt idx="20">
                  <c:v>FRA</c:v>
                </c:pt>
                <c:pt idx="21">
                  <c:v>POL</c:v>
                </c:pt>
                <c:pt idx="22">
                  <c:v>TWN</c:v>
                </c:pt>
                <c:pt idx="23">
                  <c:v>HUN</c:v>
                </c:pt>
                <c:pt idx="24">
                  <c:v>SWI</c:v>
                </c:pt>
                <c:pt idx="25">
                  <c:v>HK</c:v>
                </c:pt>
                <c:pt idx="26">
                  <c:v>BEL</c:v>
                </c:pt>
                <c:pt idx="27">
                  <c:v>SGN</c:v>
                </c:pt>
                <c:pt idx="28">
                  <c:v>CRO</c:v>
                </c:pt>
                <c:pt idx="29">
                  <c:v>SWE</c:v>
                </c:pt>
                <c:pt idx="30">
                  <c:v>KOR</c:v>
                </c:pt>
                <c:pt idx="31">
                  <c:v>MYS</c:v>
                </c:pt>
                <c:pt idx="32">
                  <c:v>NL</c:v>
                </c:pt>
                <c:pt idx="33">
                  <c:v>NOR</c:v>
                </c:pt>
                <c:pt idx="34">
                  <c:v>CZ</c:v>
                </c:pt>
                <c:pt idx="35">
                  <c:v>SVK </c:v>
                </c:pt>
              </c:strCache>
            </c:strRef>
          </c:cat>
          <c:val>
            <c:numRef>
              <c:f>Sheet1!$B$2:$B$37</c:f>
              <c:numCache>
                <c:formatCode>0%</c:formatCode>
                <c:ptCount val="36"/>
                <c:pt idx="0">
                  <c:v>0.37</c:v>
                </c:pt>
                <c:pt idx="1">
                  <c:v>0.35</c:v>
                </c:pt>
                <c:pt idx="2">
                  <c:v>0.28000000000000003</c:v>
                </c:pt>
                <c:pt idx="3">
                  <c:v>0.27</c:v>
                </c:pt>
                <c:pt idx="4">
                  <c:v>0.25</c:v>
                </c:pt>
                <c:pt idx="5">
                  <c:v>0.24</c:v>
                </c:pt>
                <c:pt idx="6">
                  <c:v>0.24</c:v>
                </c:pt>
                <c:pt idx="7">
                  <c:v>0.23</c:v>
                </c:pt>
                <c:pt idx="8">
                  <c:v>0.23</c:v>
                </c:pt>
                <c:pt idx="9">
                  <c:v>0.23</c:v>
                </c:pt>
                <c:pt idx="10">
                  <c:v>0.22</c:v>
                </c:pt>
                <c:pt idx="11">
                  <c:v>0.21</c:v>
                </c:pt>
                <c:pt idx="12">
                  <c:v>0.2</c:v>
                </c:pt>
                <c:pt idx="13">
                  <c:v>0.2</c:v>
                </c:pt>
                <c:pt idx="14">
                  <c:v>0.2</c:v>
                </c:pt>
                <c:pt idx="15">
                  <c:v>0.18</c:v>
                </c:pt>
                <c:pt idx="16">
                  <c:v>0.18</c:v>
                </c:pt>
                <c:pt idx="17">
                  <c:v>0.18</c:v>
                </c:pt>
                <c:pt idx="18">
                  <c:v>0.18</c:v>
                </c:pt>
                <c:pt idx="19">
                  <c:v>0.18</c:v>
                </c:pt>
                <c:pt idx="20">
                  <c:v>0.15</c:v>
                </c:pt>
                <c:pt idx="21">
                  <c:v>0.15</c:v>
                </c:pt>
                <c:pt idx="22">
                  <c:v>0.15</c:v>
                </c:pt>
                <c:pt idx="23">
                  <c:v>0.14000000000000001</c:v>
                </c:pt>
                <c:pt idx="24">
                  <c:v>0.14000000000000001</c:v>
                </c:pt>
                <c:pt idx="25">
                  <c:v>0.14000000000000001</c:v>
                </c:pt>
                <c:pt idx="26">
                  <c:v>0.13</c:v>
                </c:pt>
                <c:pt idx="27">
                  <c:v>0.13</c:v>
                </c:pt>
                <c:pt idx="28">
                  <c:v>0.13</c:v>
                </c:pt>
                <c:pt idx="29">
                  <c:v>0.1</c:v>
                </c:pt>
                <c:pt idx="30">
                  <c:v>0.1</c:v>
                </c:pt>
                <c:pt idx="31">
                  <c:v>0.1</c:v>
                </c:pt>
                <c:pt idx="32">
                  <c:v>0.09</c:v>
                </c:pt>
                <c:pt idx="33">
                  <c:v>7.0000000000000007E-2</c:v>
                </c:pt>
                <c:pt idx="34">
                  <c:v>7.0000000000000007E-2</c:v>
                </c:pt>
                <c:pt idx="35">
                  <c:v>0.04</c:v>
                </c:pt>
              </c:numCache>
            </c:numRef>
          </c:val>
          <c:extLst>
            <c:ext xmlns:c16="http://schemas.microsoft.com/office/drawing/2014/chart" uri="{C3380CC4-5D6E-409C-BE32-E72D297353CC}">
              <c16:uniqueId val="{00000000-A9F7-4F58-831C-0E9B9E54D36C}"/>
            </c:ext>
          </c:extLst>
        </c:ser>
        <c:dLbls>
          <c:showLegendKey val="0"/>
          <c:showVal val="0"/>
          <c:showCatName val="0"/>
          <c:showSerName val="0"/>
          <c:showPercent val="0"/>
          <c:showBubbleSize val="0"/>
        </c:dLbls>
        <c:gapWidth val="150"/>
        <c:axId val="44144448"/>
        <c:axId val="44146768"/>
      </c:barChart>
      <c:catAx>
        <c:axId val="441444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44146768"/>
        <c:crosses val="autoZero"/>
        <c:auto val="1"/>
        <c:lblAlgn val="ctr"/>
        <c:lblOffset val="100"/>
        <c:noMultiLvlLbl val="0"/>
      </c:catAx>
      <c:valAx>
        <c:axId val="44146768"/>
        <c:scaling>
          <c:orientation val="minMax"/>
        </c:scaling>
        <c:delete val="1"/>
        <c:axPos val="l"/>
        <c:numFmt formatCode="0%" sourceLinked="1"/>
        <c:majorTickMark val="none"/>
        <c:minorTickMark val="none"/>
        <c:tickLblPos val="none"/>
        <c:crossAx val="441444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0947911191423E-2"/>
          <c:y val="0.113727129452145"/>
          <c:w val="0.98905208880857698"/>
          <c:h val="0.74497068521683796"/>
        </c:manualLayout>
      </c:layout>
      <c:barChart>
        <c:barDir val="col"/>
        <c:grouping val="percentStacked"/>
        <c:varyColors val="0"/>
        <c:ser>
          <c:idx val="0"/>
          <c:order val="0"/>
          <c:tx>
            <c:strRef>
              <c:f>Sheet1!$B$1</c:f>
              <c:strCache>
                <c:ptCount val="1"/>
                <c:pt idx="0">
                  <c:v>Don't know</c:v>
                </c:pt>
              </c:strCache>
            </c:strRef>
          </c:tx>
          <c:spPr>
            <a:solidFill>
              <a:srgbClr val="C0C0C0"/>
            </a:solidFill>
            <a:ln>
              <a:noFill/>
            </a:ln>
            <a:effectLst/>
          </c:spPr>
          <c:invertIfNegative val="0"/>
          <c:dLbls>
            <c:spPr>
              <a:noFill/>
              <a:ln>
                <a:noFill/>
              </a:ln>
              <a:effectLst/>
            </c:spPr>
            <c:txPr>
              <a:bodyPr rot="-5400000" spcFirstLastPara="1" vertOverflow="ellipsis" vert="horz" wrap="square" lIns="38100" tIns="19050" rIns="38100" bIns="19050" anchor="ctr" anchorCtr="1">
                <a:spAutoFit/>
              </a:bodyPr>
              <a:lstStyle/>
              <a:p>
                <a:pPr>
                  <a:defRPr sz="1197" b="0" i="0" u="none" strike="noStrike" kern="1200" baseline="0">
                    <a:solidFill>
                      <a:schemeClr val="tx1">
                        <a:lumMod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Sheet1!$A$2:$A$37</c:f>
              <c:strCache>
                <c:ptCount val="36"/>
                <c:pt idx="0">
                  <c:v>TUR</c:v>
                </c:pt>
                <c:pt idx="1">
                  <c:v>CRO</c:v>
                </c:pt>
                <c:pt idx="2">
                  <c:v>GRE</c:v>
                </c:pt>
                <c:pt idx="3">
                  <c:v>POL</c:v>
                </c:pt>
                <c:pt idx="4">
                  <c:v>CHL </c:v>
                </c:pt>
                <c:pt idx="5">
                  <c:v>HUN</c:v>
                </c:pt>
                <c:pt idx="6">
                  <c:v>USA</c:v>
                </c:pt>
                <c:pt idx="7">
                  <c:v>MYS</c:v>
                </c:pt>
                <c:pt idx="8">
                  <c:v>ARG</c:v>
                </c:pt>
                <c:pt idx="9">
                  <c:v>MEX</c:v>
                </c:pt>
                <c:pt idx="10">
                  <c:v>SWI</c:v>
                </c:pt>
                <c:pt idx="11">
                  <c:v>ROM</c:v>
                </c:pt>
                <c:pt idx="12">
                  <c:v>FRA</c:v>
                </c:pt>
                <c:pt idx="13">
                  <c:v>IRE</c:v>
                </c:pt>
                <c:pt idx="14">
                  <c:v>NL</c:v>
                </c:pt>
                <c:pt idx="15">
                  <c:v>AUS</c:v>
                </c:pt>
                <c:pt idx="16">
                  <c:v>CAN</c:v>
                </c:pt>
                <c:pt idx="17">
                  <c:v>ITA</c:v>
                </c:pt>
                <c:pt idx="18">
                  <c:v>POR</c:v>
                </c:pt>
                <c:pt idx="19">
                  <c:v>AUT</c:v>
                </c:pt>
                <c:pt idx="20">
                  <c:v>KOR</c:v>
                </c:pt>
                <c:pt idx="21">
                  <c:v>TWN</c:v>
                </c:pt>
                <c:pt idx="22">
                  <c:v>BRA</c:v>
                </c:pt>
                <c:pt idx="23">
                  <c:v>SPA</c:v>
                </c:pt>
                <c:pt idx="24">
                  <c:v>UK</c:v>
                </c:pt>
                <c:pt idx="25">
                  <c:v>GER</c:v>
                </c:pt>
                <c:pt idx="26">
                  <c:v>SVK </c:v>
                </c:pt>
                <c:pt idx="27">
                  <c:v>BEL</c:v>
                </c:pt>
                <c:pt idx="28">
                  <c:v>SGN</c:v>
                </c:pt>
                <c:pt idx="29">
                  <c:v>CZ</c:v>
                </c:pt>
                <c:pt idx="30">
                  <c:v>NOR</c:v>
                </c:pt>
                <c:pt idx="31">
                  <c:v>SWE</c:v>
                </c:pt>
                <c:pt idx="32">
                  <c:v>HK</c:v>
                </c:pt>
                <c:pt idx="33">
                  <c:v>FIN</c:v>
                </c:pt>
                <c:pt idx="34">
                  <c:v>DK</c:v>
                </c:pt>
                <c:pt idx="35">
                  <c:v>JPN</c:v>
                </c:pt>
              </c:strCache>
            </c:strRef>
          </c:cat>
          <c:val>
            <c:numRef>
              <c:f>Sheet1!$B$2:$B$37</c:f>
              <c:numCache>
                <c:formatCode>0%</c:formatCode>
                <c:ptCount val="36"/>
                <c:pt idx="0">
                  <c:v>0.02</c:v>
                </c:pt>
                <c:pt idx="1">
                  <c:v>0.01</c:v>
                </c:pt>
                <c:pt idx="2">
                  <c:v>0</c:v>
                </c:pt>
                <c:pt idx="3">
                  <c:v>0.02</c:v>
                </c:pt>
                <c:pt idx="4">
                  <c:v>0.11</c:v>
                </c:pt>
                <c:pt idx="5">
                  <c:v>0.02</c:v>
                </c:pt>
                <c:pt idx="6">
                  <c:v>2.3199999999999998E-2</c:v>
                </c:pt>
                <c:pt idx="7">
                  <c:v>0.04</c:v>
                </c:pt>
                <c:pt idx="8">
                  <c:v>0.03</c:v>
                </c:pt>
                <c:pt idx="9">
                  <c:v>0.02</c:v>
                </c:pt>
                <c:pt idx="10">
                  <c:v>0.02</c:v>
                </c:pt>
                <c:pt idx="11">
                  <c:v>0.01</c:v>
                </c:pt>
                <c:pt idx="12">
                  <c:v>0.02</c:v>
                </c:pt>
                <c:pt idx="13">
                  <c:v>0.01</c:v>
                </c:pt>
                <c:pt idx="14">
                  <c:v>1.95E-2</c:v>
                </c:pt>
                <c:pt idx="15">
                  <c:v>0.02</c:v>
                </c:pt>
                <c:pt idx="16">
                  <c:v>0.01</c:v>
                </c:pt>
                <c:pt idx="17">
                  <c:v>0.01</c:v>
                </c:pt>
                <c:pt idx="18">
                  <c:v>0.01</c:v>
                </c:pt>
                <c:pt idx="19">
                  <c:v>0.02</c:v>
                </c:pt>
                <c:pt idx="20">
                  <c:v>0.01</c:v>
                </c:pt>
                <c:pt idx="21">
                  <c:v>0.02</c:v>
                </c:pt>
                <c:pt idx="22">
                  <c:v>0.01</c:v>
                </c:pt>
                <c:pt idx="23">
                  <c:v>0.01</c:v>
                </c:pt>
                <c:pt idx="24">
                  <c:v>0.02</c:v>
                </c:pt>
                <c:pt idx="25">
                  <c:v>0.03</c:v>
                </c:pt>
                <c:pt idx="26">
                  <c:v>0.02</c:v>
                </c:pt>
                <c:pt idx="27">
                  <c:v>0.02</c:v>
                </c:pt>
                <c:pt idx="28">
                  <c:v>0.02</c:v>
                </c:pt>
                <c:pt idx="29">
                  <c:v>0.03</c:v>
                </c:pt>
                <c:pt idx="30">
                  <c:v>4.1300000000000003E-2</c:v>
                </c:pt>
                <c:pt idx="31">
                  <c:v>0.02</c:v>
                </c:pt>
                <c:pt idx="32">
                  <c:v>0.01</c:v>
                </c:pt>
                <c:pt idx="33">
                  <c:v>0.03</c:v>
                </c:pt>
                <c:pt idx="34">
                  <c:v>0.03</c:v>
                </c:pt>
                <c:pt idx="35">
                  <c:v>0.04</c:v>
                </c:pt>
              </c:numCache>
            </c:numRef>
          </c:val>
          <c:extLst>
            <c:ext xmlns:c16="http://schemas.microsoft.com/office/drawing/2014/chart" uri="{C3380CC4-5D6E-409C-BE32-E72D297353CC}">
              <c16:uniqueId val="{00000000-2C26-4AC1-AE3E-00C87C5BF5D9}"/>
            </c:ext>
          </c:extLst>
        </c:ser>
        <c:ser>
          <c:idx val="1"/>
          <c:order val="1"/>
          <c:tx>
            <c:strRef>
              <c:f>Sheet1!$C$1</c:f>
              <c:strCache>
                <c:ptCount val="1"/>
                <c:pt idx="0">
                  <c:v>Never avoid</c:v>
                </c:pt>
              </c:strCache>
            </c:strRef>
          </c:tx>
          <c:spPr>
            <a:solidFill>
              <a:srgbClr val="00B050"/>
            </a:solidFill>
            <a:ln>
              <a:noFill/>
            </a:ln>
            <a:effectLst/>
          </c:spPr>
          <c:invertIfNegative val="0"/>
          <c:dLbls>
            <c:spPr>
              <a:noFill/>
              <a:ln>
                <a:noFill/>
              </a:ln>
              <a:effectLst/>
            </c:spPr>
            <c:txPr>
              <a:bodyPr rot="-5400000" spcFirstLastPara="1" vertOverflow="ellipsis" vert="horz" wrap="square" lIns="38100" tIns="19050" rIns="38100" bIns="19050" anchor="ctr" anchorCtr="1">
                <a:spAutoFit/>
              </a:bodyPr>
              <a:lstStyle/>
              <a:p>
                <a:pPr>
                  <a:defRPr sz="1197" b="0" i="0" u="none" strike="noStrike" kern="1200" baseline="0">
                    <a:solidFill>
                      <a:schemeClr val="tx1">
                        <a:lumMod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Sheet1!$A$2:$A$37</c:f>
              <c:strCache>
                <c:ptCount val="36"/>
                <c:pt idx="0">
                  <c:v>TUR</c:v>
                </c:pt>
                <c:pt idx="1">
                  <c:v>CRO</c:v>
                </c:pt>
                <c:pt idx="2">
                  <c:v>GRE</c:v>
                </c:pt>
                <c:pt idx="3">
                  <c:v>POL</c:v>
                </c:pt>
                <c:pt idx="4">
                  <c:v>CHL </c:v>
                </c:pt>
                <c:pt idx="5">
                  <c:v>HUN</c:v>
                </c:pt>
                <c:pt idx="6">
                  <c:v>USA</c:v>
                </c:pt>
                <c:pt idx="7">
                  <c:v>MYS</c:v>
                </c:pt>
                <c:pt idx="8">
                  <c:v>ARG</c:v>
                </c:pt>
                <c:pt idx="9">
                  <c:v>MEX</c:v>
                </c:pt>
                <c:pt idx="10">
                  <c:v>SWI</c:v>
                </c:pt>
                <c:pt idx="11">
                  <c:v>ROM</c:v>
                </c:pt>
                <c:pt idx="12">
                  <c:v>FRA</c:v>
                </c:pt>
                <c:pt idx="13">
                  <c:v>IRE</c:v>
                </c:pt>
                <c:pt idx="14">
                  <c:v>NL</c:v>
                </c:pt>
                <c:pt idx="15">
                  <c:v>AUS</c:v>
                </c:pt>
                <c:pt idx="16">
                  <c:v>CAN</c:v>
                </c:pt>
                <c:pt idx="17">
                  <c:v>ITA</c:v>
                </c:pt>
                <c:pt idx="18">
                  <c:v>POR</c:v>
                </c:pt>
                <c:pt idx="19">
                  <c:v>AUT</c:v>
                </c:pt>
                <c:pt idx="20">
                  <c:v>KOR</c:v>
                </c:pt>
                <c:pt idx="21">
                  <c:v>TWN</c:v>
                </c:pt>
                <c:pt idx="22">
                  <c:v>BRA</c:v>
                </c:pt>
                <c:pt idx="23">
                  <c:v>SPA</c:v>
                </c:pt>
                <c:pt idx="24">
                  <c:v>UK</c:v>
                </c:pt>
                <c:pt idx="25">
                  <c:v>GER</c:v>
                </c:pt>
                <c:pt idx="26">
                  <c:v>SVK </c:v>
                </c:pt>
                <c:pt idx="27">
                  <c:v>BEL</c:v>
                </c:pt>
                <c:pt idx="28">
                  <c:v>SGN</c:v>
                </c:pt>
                <c:pt idx="29">
                  <c:v>CZ</c:v>
                </c:pt>
                <c:pt idx="30">
                  <c:v>NOR</c:v>
                </c:pt>
                <c:pt idx="31">
                  <c:v>SWE</c:v>
                </c:pt>
                <c:pt idx="32">
                  <c:v>HK</c:v>
                </c:pt>
                <c:pt idx="33">
                  <c:v>FIN</c:v>
                </c:pt>
                <c:pt idx="34">
                  <c:v>DK</c:v>
                </c:pt>
                <c:pt idx="35">
                  <c:v>JPN</c:v>
                </c:pt>
              </c:strCache>
            </c:strRef>
          </c:cat>
          <c:val>
            <c:numRef>
              <c:f>Sheet1!$C$2:$C$37</c:f>
              <c:numCache>
                <c:formatCode>0%</c:formatCode>
                <c:ptCount val="36"/>
                <c:pt idx="0">
                  <c:v>0.15</c:v>
                </c:pt>
                <c:pt idx="1">
                  <c:v>0.17</c:v>
                </c:pt>
                <c:pt idx="2">
                  <c:v>0.21</c:v>
                </c:pt>
                <c:pt idx="3">
                  <c:v>0.24</c:v>
                </c:pt>
                <c:pt idx="4">
                  <c:v>0.2</c:v>
                </c:pt>
                <c:pt idx="5">
                  <c:v>0.33</c:v>
                </c:pt>
                <c:pt idx="6">
                  <c:v>0.32619999999999999</c:v>
                </c:pt>
                <c:pt idx="7">
                  <c:v>0.32</c:v>
                </c:pt>
                <c:pt idx="8">
                  <c:v>0.37</c:v>
                </c:pt>
                <c:pt idx="9">
                  <c:v>0.38</c:v>
                </c:pt>
                <c:pt idx="10">
                  <c:v>0.39</c:v>
                </c:pt>
                <c:pt idx="11">
                  <c:v>0.4</c:v>
                </c:pt>
                <c:pt idx="12">
                  <c:v>0.39</c:v>
                </c:pt>
                <c:pt idx="13">
                  <c:v>0.41</c:v>
                </c:pt>
                <c:pt idx="14">
                  <c:v>0.41</c:v>
                </c:pt>
                <c:pt idx="15">
                  <c:v>0.42</c:v>
                </c:pt>
                <c:pt idx="16">
                  <c:v>0.44</c:v>
                </c:pt>
                <c:pt idx="17">
                  <c:v>0.45</c:v>
                </c:pt>
                <c:pt idx="18">
                  <c:v>0.47</c:v>
                </c:pt>
                <c:pt idx="19">
                  <c:v>0.46</c:v>
                </c:pt>
                <c:pt idx="20">
                  <c:v>0.46</c:v>
                </c:pt>
                <c:pt idx="21">
                  <c:v>0.47</c:v>
                </c:pt>
                <c:pt idx="22">
                  <c:v>0.48</c:v>
                </c:pt>
                <c:pt idx="23">
                  <c:v>0.49</c:v>
                </c:pt>
                <c:pt idx="24">
                  <c:v>0.48209999999999997</c:v>
                </c:pt>
                <c:pt idx="25">
                  <c:v>0.48</c:v>
                </c:pt>
                <c:pt idx="26">
                  <c:v>0.48</c:v>
                </c:pt>
                <c:pt idx="27">
                  <c:v>0.5</c:v>
                </c:pt>
                <c:pt idx="28">
                  <c:v>0.5</c:v>
                </c:pt>
                <c:pt idx="29">
                  <c:v>0.5</c:v>
                </c:pt>
                <c:pt idx="30">
                  <c:v>0.49020000000000002</c:v>
                </c:pt>
                <c:pt idx="31">
                  <c:v>0.52</c:v>
                </c:pt>
                <c:pt idx="32">
                  <c:v>0.54</c:v>
                </c:pt>
                <c:pt idx="33">
                  <c:v>0.54</c:v>
                </c:pt>
                <c:pt idx="34">
                  <c:v>0.57999999999999996</c:v>
                </c:pt>
                <c:pt idx="35">
                  <c:v>0.75</c:v>
                </c:pt>
              </c:numCache>
            </c:numRef>
          </c:val>
          <c:extLst>
            <c:ext xmlns:c16="http://schemas.microsoft.com/office/drawing/2014/chart" uri="{C3380CC4-5D6E-409C-BE32-E72D297353CC}">
              <c16:uniqueId val="{00000001-2C26-4AC1-AE3E-00C87C5BF5D9}"/>
            </c:ext>
          </c:extLst>
        </c:ser>
        <c:ser>
          <c:idx val="2"/>
          <c:order val="2"/>
          <c:tx>
            <c:strRef>
              <c:f>Sheet1!$D$1</c:f>
              <c:strCache>
                <c:ptCount val="1"/>
                <c:pt idx="0">
                  <c:v>Occasionally</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Sheet1!$A$2:$A$37</c:f>
              <c:strCache>
                <c:ptCount val="36"/>
                <c:pt idx="0">
                  <c:v>TUR</c:v>
                </c:pt>
                <c:pt idx="1">
                  <c:v>CRO</c:v>
                </c:pt>
                <c:pt idx="2">
                  <c:v>GRE</c:v>
                </c:pt>
                <c:pt idx="3">
                  <c:v>POL</c:v>
                </c:pt>
                <c:pt idx="4">
                  <c:v>CHL </c:v>
                </c:pt>
                <c:pt idx="5">
                  <c:v>HUN</c:v>
                </c:pt>
                <c:pt idx="6">
                  <c:v>USA</c:v>
                </c:pt>
                <c:pt idx="7">
                  <c:v>MYS</c:v>
                </c:pt>
                <c:pt idx="8">
                  <c:v>ARG</c:v>
                </c:pt>
                <c:pt idx="9">
                  <c:v>MEX</c:v>
                </c:pt>
                <c:pt idx="10">
                  <c:v>SWI</c:v>
                </c:pt>
                <c:pt idx="11">
                  <c:v>ROM</c:v>
                </c:pt>
                <c:pt idx="12">
                  <c:v>FRA</c:v>
                </c:pt>
                <c:pt idx="13">
                  <c:v>IRE</c:v>
                </c:pt>
                <c:pt idx="14">
                  <c:v>NL</c:v>
                </c:pt>
                <c:pt idx="15">
                  <c:v>AUS</c:v>
                </c:pt>
                <c:pt idx="16">
                  <c:v>CAN</c:v>
                </c:pt>
                <c:pt idx="17">
                  <c:v>ITA</c:v>
                </c:pt>
                <c:pt idx="18">
                  <c:v>POR</c:v>
                </c:pt>
                <c:pt idx="19">
                  <c:v>AUT</c:v>
                </c:pt>
                <c:pt idx="20">
                  <c:v>KOR</c:v>
                </c:pt>
                <c:pt idx="21">
                  <c:v>TWN</c:v>
                </c:pt>
                <c:pt idx="22">
                  <c:v>BRA</c:v>
                </c:pt>
                <c:pt idx="23">
                  <c:v>SPA</c:v>
                </c:pt>
                <c:pt idx="24">
                  <c:v>UK</c:v>
                </c:pt>
                <c:pt idx="25">
                  <c:v>GER</c:v>
                </c:pt>
                <c:pt idx="26">
                  <c:v>SVK </c:v>
                </c:pt>
                <c:pt idx="27">
                  <c:v>BEL</c:v>
                </c:pt>
                <c:pt idx="28">
                  <c:v>SGN</c:v>
                </c:pt>
                <c:pt idx="29">
                  <c:v>CZ</c:v>
                </c:pt>
                <c:pt idx="30">
                  <c:v>NOR</c:v>
                </c:pt>
                <c:pt idx="31">
                  <c:v>SWE</c:v>
                </c:pt>
                <c:pt idx="32">
                  <c:v>HK</c:v>
                </c:pt>
                <c:pt idx="33">
                  <c:v>FIN</c:v>
                </c:pt>
                <c:pt idx="34">
                  <c:v>DK</c:v>
                </c:pt>
                <c:pt idx="35">
                  <c:v>JPN</c:v>
                </c:pt>
              </c:strCache>
            </c:strRef>
          </c:cat>
          <c:val>
            <c:numRef>
              <c:f>Sheet1!$D$2:$D$37</c:f>
            </c:numRef>
          </c:val>
          <c:extLst>
            <c:ext xmlns:c16="http://schemas.microsoft.com/office/drawing/2014/chart" uri="{C3380CC4-5D6E-409C-BE32-E72D297353CC}">
              <c16:uniqueId val="{00000002-2C26-4AC1-AE3E-00C87C5BF5D9}"/>
            </c:ext>
          </c:extLst>
        </c:ser>
        <c:ser>
          <c:idx val="3"/>
          <c:order val="3"/>
          <c:tx>
            <c:strRef>
              <c:f>Sheet1!$E$1</c:f>
              <c:strCache>
                <c:ptCount val="1"/>
                <c:pt idx="0">
                  <c:v>Sometimes</c:v>
                </c:pt>
              </c:strCache>
            </c:strRef>
          </c:tx>
          <c:spPr>
            <a:solidFill>
              <a:srgbClr val="FFC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Sheet1!$A$2:$A$37</c:f>
              <c:strCache>
                <c:ptCount val="36"/>
                <c:pt idx="0">
                  <c:v>TUR</c:v>
                </c:pt>
                <c:pt idx="1">
                  <c:v>CRO</c:v>
                </c:pt>
                <c:pt idx="2">
                  <c:v>GRE</c:v>
                </c:pt>
                <c:pt idx="3">
                  <c:v>POL</c:v>
                </c:pt>
                <c:pt idx="4">
                  <c:v>CHL </c:v>
                </c:pt>
                <c:pt idx="5">
                  <c:v>HUN</c:v>
                </c:pt>
                <c:pt idx="6">
                  <c:v>USA</c:v>
                </c:pt>
                <c:pt idx="7">
                  <c:v>MYS</c:v>
                </c:pt>
                <c:pt idx="8">
                  <c:v>ARG</c:v>
                </c:pt>
                <c:pt idx="9">
                  <c:v>MEX</c:v>
                </c:pt>
                <c:pt idx="10">
                  <c:v>SWI</c:v>
                </c:pt>
                <c:pt idx="11">
                  <c:v>ROM</c:v>
                </c:pt>
                <c:pt idx="12">
                  <c:v>FRA</c:v>
                </c:pt>
                <c:pt idx="13">
                  <c:v>IRE</c:v>
                </c:pt>
                <c:pt idx="14">
                  <c:v>NL</c:v>
                </c:pt>
                <c:pt idx="15">
                  <c:v>AUS</c:v>
                </c:pt>
                <c:pt idx="16">
                  <c:v>CAN</c:v>
                </c:pt>
                <c:pt idx="17">
                  <c:v>ITA</c:v>
                </c:pt>
                <c:pt idx="18">
                  <c:v>POR</c:v>
                </c:pt>
                <c:pt idx="19">
                  <c:v>AUT</c:v>
                </c:pt>
                <c:pt idx="20">
                  <c:v>KOR</c:v>
                </c:pt>
                <c:pt idx="21">
                  <c:v>TWN</c:v>
                </c:pt>
                <c:pt idx="22">
                  <c:v>BRA</c:v>
                </c:pt>
                <c:pt idx="23">
                  <c:v>SPA</c:v>
                </c:pt>
                <c:pt idx="24">
                  <c:v>UK</c:v>
                </c:pt>
                <c:pt idx="25">
                  <c:v>GER</c:v>
                </c:pt>
                <c:pt idx="26">
                  <c:v>SVK </c:v>
                </c:pt>
                <c:pt idx="27">
                  <c:v>BEL</c:v>
                </c:pt>
                <c:pt idx="28">
                  <c:v>SGN</c:v>
                </c:pt>
                <c:pt idx="29">
                  <c:v>CZ</c:v>
                </c:pt>
                <c:pt idx="30">
                  <c:v>NOR</c:v>
                </c:pt>
                <c:pt idx="31">
                  <c:v>SWE</c:v>
                </c:pt>
                <c:pt idx="32">
                  <c:v>HK</c:v>
                </c:pt>
                <c:pt idx="33">
                  <c:v>FIN</c:v>
                </c:pt>
                <c:pt idx="34">
                  <c:v>DK</c:v>
                </c:pt>
                <c:pt idx="35">
                  <c:v>JPN</c:v>
                </c:pt>
              </c:strCache>
            </c:strRef>
          </c:cat>
          <c:val>
            <c:numRef>
              <c:f>Sheet1!$E$2:$E$37</c:f>
            </c:numRef>
          </c:val>
          <c:extLst>
            <c:ext xmlns:c16="http://schemas.microsoft.com/office/drawing/2014/chart" uri="{C3380CC4-5D6E-409C-BE32-E72D297353CC}">
              <c16:uniqueId val="{00000003-2C26-4AC1-AE3E-00C87C5BF5D9}"/>
            </c:ext>
          </c:extLst>
        </c:ser>
        <c:ser>
          <c:idx val="4"/>
          <c:order val="4"/>
          <c:tx>
            <c:strRef>
              <c:f>Sheet1!$F$1</c:f>
              <c:strCache>
                <c:ptCount val="1"/>
                <c:pt idx="0">
                  <c:v>Often </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Sheet1!$A$2:$A$37</c:f>
              <c:strCache>
                <c:ptCount val="36"/>
                <c:pt idx="0">
                  <c:v>TUR</c:v>
                </c:pt>
                <c:pt idx="1">
                  <c:v>CRO</c:v>
                </c:pt>
                <c:pt idx="2">
                  <c:v>GRE</c:v>
                </c:pt>
                <c:pt idx="3">
                  <c:v>POL</c:v>
                </c:pt>
                <c:pt idx="4">
                  <c:v>CHL </c:v>
                </c:pt>
                <c:pt idx="5">
                  <c:v>HUN</c:v>
                </c:pt>
                <c:pt idx="6">
                  <c:v>USA</c:v>
                </c:pt>
                <c:pt idx="7">
                  <c:v>MYS</c:v>
                </c:pt>
                <c:pt idx="8">
                  <c:v>ARG</c:v>
                </c:pt>
                <c:pt idx="9">
                  <c:v>MEX</c:v>
                </c:pt>
                <c:pt idx="10">
                  <c:v>SWI</c:v>
                </c:pt>
                <c:pt idx="11">
                  <c:v>ROM</c:v>
                </c:pt>
                <c:pt idx="12">
                  <c:v>FRA</c:v>
                </c:pt>
                <c:pt idx="13">
                  <c:v>IRE</c:v>
                </c:pt>
                <c:pt idx="14">
                  <c:v>NL</c:v>
                </c:pt>
                <c:pt idx="15">
                  <c:v>AUS</c:v>
                </c:pt>
                <c:pt idx="16">
                  <c:v>CAN</c:v>
                </c:pt>
                <c:pt idx="17">
                  <c:v>ITA</c:v>
                </c:pt>
                <c:pt idx="18">
                  <c:v>POR</c:v>
                </c:pt>
                <c:pt idx="19">
                  <c:v>AUT</c:v>
                </c:pt>
                <c:pt idx="20">
                  <c:v>KOR</c:v>
                </c:pt>
                <c:pt idx="21">
                  <c:v>TWN</c:v>
                </c:pt>
                <c:pt idx="22">
                  <c:v>BRA</c:v>
                </c:pt>
                <c:pt idx="23">
                  <c:v>SPA</c:v>
                </c:pt>
                <c:pt idx="24">
                  <c:v>UK</c:v>
                </c:pt>
                <c:pt idx="25">
                  <c:v>GER</c:v>
                </c:pt>
                <c:pt idx="26">
                  <c:v>SVK </c:v>
                </c:pt>
                <c:pt idx="27">
                  <c:v>BEL</c:v>
                </c:pt>
                <c:pt idx="28">
                  <c:v>SGN</c:v>
                </c:pt>
                <c:pt idx="29">
                  <c:v>CZ</c:v>
                </c:pt>
                <c:pt idx="30">
                  <c:v>NOR</c:v>
                </c:pt>
                <c:pt idx="31">
                  <c:v>SWE</c:v>
                </c:pt>
                <c:pt idx="32">
                  <c:v>HK</c:v>
                </c:pt>
                <c:pt idx="33">
                  <c:v>FIN</c:v>
                </c:pt>
                <c:pt idx="34">
                  <c:v>DK</c:v>
                </c:pt>
                <c:pt idx="35">
                  <c:v>JPN</c:v>
                </c:pt>
              </c:strCache>
            </c:strRef>
          </c:cat>
          <c:val>
            <c:numRef>
              <c:f>Sheet1!$F$2:$F$37</c:f>
            </c:numRef>
          </c:val>
          <c:extLst>
            <c:ext xmlns:c16="http://schemas.microsoft.com/office/drawing/2014/chart" uri="{C3380CC4-5D6E-409C-BE32-E72D297353CC}">
              <c16:uniqueId val="{00000004-2C26-4AC1-AE3E-00C87C5BF5D9}"/>
            </c:ext>
          </c:extLst>
        </c:ser>
        <c:ser>
          <c:idx val="5"/>
          <c:order val="5"/>
          <c:tx>
            <c:strRef>
              <c:f>Sheet1!$G$1</c:f>
              <c:strCache>
                <c:ptCount val="1"/>
                <c:pt idx="0">
                  <c:v>Ever avoid</c:v>
                </c:pt>
              </c:strCache>
            </c:strRef>
          </c:tx>
          <c:spPr>
            <a:solidFill>
              <a:srgbClr val="FFC000"/>
            </a:solidFill>
            <a:ln>
              <a:noFill/>
            </a:ln>
            <a:effectLst/>
          </c:spPr>
          <c:invertIfNegative val="0"/>
          <c:dLbls>
            <c:dLbl>
              <c:idx val="13"/>
              <c:layout>
                <c:manualLayout>
                  <c:x val="2.16910378666312E-3"/>
                  <c:y val="5.4928816428965205E-3"/>
                </c:manualLayout>
              </c:layout>
              <c:tx>
                <c:rich>
                  <a:bodyPr rot="-5400000" spcFirstLastPara="1" vertOverflow="ellipsis" vert="horz" wrap="square" lIns="38100" tIns="19050" rIns="38100" bIns="19050" anchor="ctr" anchorCtr="1">
                    <a:noAutofit/>
                  </a:bodyPr>
                  <a:lstStyle/>
                  <a:p>
                    <a:pPr>
                      <a:defRPr sz="1197" b="0" i="0" u="none" strike="noStrike" kern="1200" baseline="0">
                        <a:solidFill>
                          <a:schemeClr val="tx1">
                            <a:lumMod val="50000"/>
                          </a:schemeClr>
                        </a:solidFill>
                        <a:latin typeface="+mn-lt"/>
                        <a:ea typeface="+mn-ea"/>
                        <a:cs typeface="+mn-cs"/>
                      </a:defRPr>
                    </a:pPr>
                    <a:r>
                      <a:rPr lang="en-US" dirty="0"/>
                      <a:t>58%</a:t>
                    </a:r>
                  </a:p>
                </c:rich>
              </c:tx>
              <c:spPr>
                <a:noFill/>
                <a:ln>
                  <a:noFill/>
                </a:ln>
                <a:effectLst/>
              </c:spPr>
              <c:txPr>
                <a:bodyPr rot="-5400000" spcFirstLastPara="1" vertOverflow="ellipsis" vert="horz" wrap="square" lIns="38100" tIns="19050" rIns="38100" bIns="19050" anchor="ctr" anchorCtr="1">
                  <a:noAutofit/>
                </a:bodyPr>
                <a:lstStyle/>
                <a:p>
                  <a:pPr>
                    <a:defRPr sz="1197" b="0" i="0" u="none" strike="noStrike" kern="1200" baseline="0">
                      <a:solidFill>
                        <a:schemeClr val="tx1">
                          <a:lumMod val="50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manualLayout>
                      <c:w val="9.8166463970275203E-2"/>
                      <c:h val="4.7823434295903092E-2"/>
                    </c:manualLayout>
                  </c15:layout>
                </c:ext>
                <c:ext xmlns:c16="http://schemas.microsoft.com/office/drawing/2014/chart" uri="{C3380CC4-5D6E-409C-BE32-E72D297353CC}">
                  <c16:uniqueId val="{00000000-7BDD-43B2-8558-79E77F57504D}"/>
                </c:ext>
              </c:extLst>
            </c:dLbl>
            <c:spPr>
              <a:noFill/>
              <a:ln>
                <a:noFill/>
              </a:ln>
              <a:effectLst/>
            </c:spPr>
            <c:txPr>
              <a:bodyPr rot="-5400000" spcFirstLastPara="1" vertOverflow="ellipsis" vert="horz" wrap="square" lIns="38100" tIns="19050" rIns="38100" bIns="19050" anchor="ctr" anchorCtr="1">
                <a:spAutoFit/>
              </a:bodyPr>
              <a:lstStyle/>
              <a:p>
                <a:pPr>
                  <a:defRPr sz="1197" b="0" i="0" u="none" strike="noStrike" kern="1200" baseline="0">
                    <a:solidFill>
                      <a:schemeClr val="tx1">
                        <a:lumMod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Sheet1!$A$2:$A$37</c:f>
              <c:strCache>
                <c:ptCount val="36"/>
                <c:pt idx="0">
                  <c:v>TUR</c:v>
                </c:pt>
                <c:pt idx="1">
                  <c:v>CRO</c:v>
                </c:pt>
                <c:pt idx="2">
                  <c:v>GRE</c:v>
                </c:pt>
                <c:pt idx="3">
                  <c:v>POL</c:v>
                </c:pt>
                <c:pt idx="4">
                  <c:v>CHL </c:v>
                </c:pt>
                <c:pt idx="5">
                  <c:v>HUN</c:v>
                </c:pt>
                <c:pt idx="6">
                  <c:v>USA</c:v>
                </c:pt>
                <c:pt idx="7">
                  <c:v>MYS</c:v>
                </c:pt>
                <c:pt idx="8">
                  <c:v>ARG</c:v>
                </c:pt>
                <c:pt idx="9">
                  <c:v>MEX</c:v>
                </c:pt>
                <c:pt idx="10">
                  <c:v>SWI</c:v>
                </c:pt>
                <c:pt idx="11">
                  <c:v>ROM</c:v>
                </c:pt>
                <c:pt idx="12">
                  <c:v>FRA</c:v>
                </c:pt>
                <c:pt idx="13">
                  <c:v>IRE</c:v>
                </c:pt>
                <c:pt idx="14">
                  <c:v>NL</c:v>
                </c:pt>
                <c:pt idx="15">
                  <c:v>AUS</c:v>
                </c:pt>
                <c:pt idx="16">
                  <c:v>CAN</c:v>
                </c:pt>
                <c:pt idx="17">
                  <c:v>ITA</c:v>
                </c:pt>
                <c:pt idx="18">
                  <c:v>POR</c:v>
                </c:pt>
                <c:pt idx="19">
                  <c:v>AUT</c:v>
                </c:pt>
                <c:pt idx="20">
                  <c:v>KOR</c:v>
                </c:pt>
                <c:pt idx="21">
                  <c:v>TWN</c:v>
                </c:pt>
                <c:pt idx="22">
                  <c:v>BRA</c:v>
                </c:pt>
                <c:pt idx="23">
                  <c:v>SPA</c:v>
                </c:pt>
                <c:pt idx="24">
                  <c:v>UK</c:v>
                </c:pt>
                <c:pt idx="25">
                  <c:v>GER</c:v>
                </c:pt>
                <c:pt idx="26">
                  <c:v>SVK </c:v>
                </c:pt>
                <c:pt idx="27">
                  <c:v>BEL</c:v>
                </c:pt>
                <c:pt idx="28">
                  <c:v>SGN</c:v>
                </c:pt>
                <c:pt idx="29">
                  <c:v>CZ</c:v>
                </c:pt>
                <c:pt idx="30">
                  <c:v>NOR</c:v>
                </c:pt>
                <c:pt idx="31">
                  <c:v>SWE</c:v>
                </c:pt>
                <c:pt idx="32">
                  <c:v>HK</c:v>
                </c:pt>
                <c:pt idx="33">
                  <c:v>FIN</c:v>
                </c:pt>
                <c:pt idx="34">
                  <c:v>DK</c:v>
                </c:pt>
                <c:pt idx="35">
                  <c:v>JPN</c:v>
                </c:pt>
              </c:strCache>
            </c:strRef>
          </c:cat>
          <c:val>
            <c:numRef>
              <c:f>Sheet1!$G$2:$G$37</c:f>
              <c:numCache>
                <c:formatCode>0%</c:formatCode>
                <c:ptCount val="36"/>
                <c:pt idx="0">
                  <c:v>0.84</c:v>
                </c:pt>
                <c:pt idx="1">
                  <c:v>0.82</c:v>
                </c:pt>
                <c:pt idx="2">
                  <c:v>0.78</c:v>
                </c:pt>
                <c:pt idx="3">
                  <c:v>0.75</c:v>
                </c:pt>
                <c:pt idx="4">
                  <c:v>0.69</c:v>
                </c:pt>
                <c:pt idx="5">
                  <c:v>0.66</c:v>
                </c:pt>
                <c:pt idx="6">
                  <c:v>0.65059999999999996</c:v>
                </c:pt>
                <c:pt idx="7">
                  <c:v>0.64</c:v>
                </c:pt>
                <c:pt idx="8">
                  <c:v>0.6</c:v>
                </c:pt>
                <c:pt idx="9">
                  <c:v>0.6</c:v>
                </c:pt>
                <c:pt idx="10">
                  <c:v>0.59</c:v>
                </c:pt>
                <c:pt idx="11">
                  <c:v>0.59</c:v>
                </c:pt>
                <c:pt idx="12">
                  <c:v>0.57999999999999996</c:v>
                </c:pt>
                <c:pt idx="13">
                  <c:v>0.56999999999999995</c:v>
                </c:pt>
                <c:pt idx="14">
                  <c:v>0.56999999999999995</c:v>
                </c:pt>
                <c:pt idx="15">
                  <c:v>0.56000000000000005</c:v>
                </c:pt>
                <c:pt idx="16">
                  <c:v>0.55000000000000004</c:v>
                </c:pt>
                <c:pt idx="17">
                  <c:v>0.54</c:v>
                </c:pt>
                <c:pt idx="18">
                  <c:v>0.52</c:v>
                </c:pt>
                <c:pt idx="19">
                  <c:v>0.52</c:v>
                </c:pt>
                <c:pt idx="20">
                  <c:v>0.52</c:v>
                </c:pt>
                <c:pt idx="21">
                  <c:v>0.51</c:v>
                </c:pt>
                <c:pt idx="22">
                  <c:v>0.51</c:v>
                </c:pt>
                <c:pt idx="23">
                  <c:v>0.5</c:v>
                </c:pt>
                <c:pt idx="24">
                  <c:v>0.49790000000000001</c:v>
                </c:pt>
                <c:pt idx="25">
                  <c:v>0.49</c:v>
                </c:pt>
                <c:pt idx="26">
                  <c:v>0.49</c:v>
                </c:pt>
                <c:pt idx="27">
                  <c:v>0.48</c:v>
                </c:pt>
                <c:pt idx="28">
                  <c:v>0.48</c:v>
                </c:pt>
                <c:pt idx="29">
                  <c:v>0.47</c:v>
                </c:pt>
                <c:pt idx="30">
                  <c:v>0.46850000000000003</c:v>
                </c:pt>
                <c:pt idx="31">
                  <c:v>0.46</c:v>
                </c:pt>
                <c:pt idx="32">
                  <c:v>0.46</c:v>
                </c:pt>
                <c:pt idx="33">
                  <c:v>0.43</c:v>
                </c:pt>
                <c:pt idx="34">
                  <c:v>0.38</c:v>
                </c:pt>
                <c:pt idx="35">
                  <c:v>0.2</c:v>
                </c:pt>
              </c:numCache>
            </c:numRef>
          </c:val>
          <c:extLst>
            <c:ext xmlns:c16="http://schemas.microsoft.com/office/drawing/2014/chart" uri="{C3380CC4-5D6E-409C-BE32-E72D297353CC}">
              <c16:uniqueId val="{00000005-2C26-4AC1-AE3E-00C87C5BF5D9}"/>
            </c:ext>
          </c:extLst>
        </c:ser>
        <c:dLbls>
          <c:showLegendKey val="0"/>
          <c:showVal val="0"/>
          <c:showCatName val="0"/>
          <c:showSerName val="0"/>
          <c:showPercent val="0"/>
          <c:showBubbleSize val="0"/>
        </c:dLbls>
        <c:gapWidth val="150"/>
        <c:overlap val="100"/>
        <c:axId val="49697952"/>
        <c:axId val="49685712"/>
      </c:barChart>
      <c:catAx>
        <c:axId val="49697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49685712"/>
        <c:crosses val="autoZero"/>
        <c:auto val="1"/>
        <c:lblAlgn val="ctr"/>
        <c:lblOffset val="100"/>
        <c:noMultiLvlLbl val="0"/>
      </c:catAx>
      <c:valAx>
        <c:axId val="49685712"/>
        <c:scaling>
          <c:orientation val="minMax"/>
        </c:scaling>
        <c:delete val="1"/>
        <c:axPos val="l"/>
        <c:numFmt formatCode="0%" sourceLinked="1"/>
        <c:majorTickMark val="none"/>
        <c:minorTickMark val="none"/>
        <c:tickLblPos val="none"/>
        <c:crossAx val="4969795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874132214105628E-2"/>
          <c:y val="6.5110102092380093E-2"/>
          <c:w val="0.97671793941931195"/>
          <c:h val="0.70258150720978951"/>
        </c:manualLayout>
      </c:layout>
      <c:barChart>
        <c:barDir val="col"/>
        <c:grouping val="clustered"/>
        <c:varyColors val="0"/>
        <c:ser>
          <c:idx val="0"/>
          <c:order val="0"/>
          <c:tx>
            <c:strRef>
              <c:f>Sheet1!$B$1</c:f>
              <c:strCache>
                <c:ptCount val="1"/>
                <c:pt idx="0">
                  <c:v>News in general</c:v>
                </c:pt>
              </c:strCache>
            </c:strRef>
          </c:tx>
          <c:spPr>
            <a:solidFill>
              <a:schemeClr val="accent2">
                <a:lumMod val="75000"/>
              </a:schemeClr>
            </a:solidFill>
            <a:ln>
              <a:noFill/>
            </a:ln>
            <a:effectLst/>
          </c:spPr>
          <c:invertIfNegative val="0"/>
          <c:dLbls>
            <c:dLbl>
              <c:idx val="15"/>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rgbClr val="00B05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0-B333-406C-BFB5-749C6DAA9C0D}"/>
                </c:ext>
              </c:extLst>
            </c:dLbl>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Sheet1!$A$2:$A$37</c:f>
              <c:strCache>
                <c:ptCount val="36"/>
                <c:pt idx="0">
                  <c:v>FIN</c:v>
                </c:pt>
                <c:pt idx="1">
                  <c:v>NL</c:v>
                </c:pt>
                <c:pt idx="2">
                  <c:v>BRA </c:v>
                </c:pt>
                <c:pt idx="3">
                  <c:v>POL</c:v>
                </c:pt>
                <c:pt idx="4">
                  <c:v>POR</c:v>
                </c:pt>
                <c:pt idx="5">
                  <c:v>GER</c:v>
                </c:pt>
                <c:pt idx="6">
                  <c:v>DEN</c:v>
                </c:pt>
                <c:pt idx="7">
                  <c:v>CAN </c:v>
                </c:pt>
                <c:pt idx="8">
                  <c:v>NOR </c:v>
                </c:pt>
                <c:pt idx="9">
                  <c:v>SWI</c:v>
                </c:pt>
                <c:pt idx="10">
                  <c:v>MEX</c:v>
                </c:pt>
                <c:pt idx="11">
                  <c:v>HUN </c:v>
                </c:pt>
                <c:pt idx="12">
                  <c:v>AUT </c:v>
                </c:pt>
                <c:pt idx="13">
                  <c:v>USA</c:v>
                </c:pt>
                <c:pt idx="14">
                  <c:v>BEL</c:v>
                </c:pt>
                <c:pt idx="15">
                  <c:v>IRE</c:v>
                </c:pt>
                <c:pt idx="16">
                  <c:v>SPA</c:v>
                </c:pt>
                <c:pt idx="17">
                  <c:v>ARG</c:v>
                </c:pt>
                <c:pt idx="18">
                  <c:v>UK</c:v>
                </c:pt>
                <c:pt idx="19">
                  <c:v>SWE</c:v>
                </c:pt>
                <c:pt idx="20">
                  <c:v>CHL </c:v>
                </c:pt>
                <c:pt idx="21">
                  <c:v>HK</c:v>
                </c:pt>
                <c:pt idx="22">
                  <c:v>AUS</c:v>
                </c:pt>
                <c:pt idx="23">
                  <c:v>ITA</c:v>
                </c:pt>
                <c:pt idx="24">
                  <c:v>TUR</c:v>
                </c:pt>
                <c:pt idx="25">
                  <c:v>SGN</c:v>
                </c:pt>
                <c:pt idx="26">
                  <c:v>ROM</c:v>
                </c:pt>
                <c:pt idx="27">
                  <c:v>JPN</c:v>
                </c:pt>
                <c:pt idx="28">
                  <c:v>CRO</c:v>
                </c:pt>
                <c:pt idx="29">
                  <c:v>SVK </c:v>
                </c:pt>
                <c:pt idx="30">
                  <c:v>FRA</c:v>
                </c:pt>
                <c:pt idx="31">
                  <c:v>CZE</c:v>
                </c:pt>
                <c:pt idx="32">
                  <c:v>TWN</c:v>
                </c:pt>
                <c:pt idx="33">
                  <c:v>MYS</c:v>
                </c:pt>
                <c:pt idx="34">
                  <c:v>GRE </c:v>
                </c:pt>
                <c:pt idx="35">
                  <c:v>KOR </c:v>
                </c:pt>
              </c:strCache>
            </c:strRef>
          </c:cat>
          <c:val>
            <c:numRef>
              <c:f>Sheet1!$B$2:$B$37</c:f>
              <c:numCache>
                <c:formatCode>0%</c:formatCode>
                <c:ptCount val="36"/>
                <c:pt idx="0">
                  <c:v>0.62390000000000001</c:v>
                </c:pt>
                <c:pt idx="1">
                  <c:v>0.51</c:v>
                </c:pt>
                <c:pt idx="2">
                  <c:v>0.59599999999999997</c:v>
                </c:pt>
                <c:pt idx="3">
                  <c:v>0.5252</c:v>
                </c:pt>
                <c:pt idx="4">
                  <c:v>0.5847</c:v>
                </c:pt>
                <c:pt idx="5">
                  <c:v>0.49919999999999998</c:v>
                </c:pt>
                <c:pt idx="6">
                  <c:v>0.49880000000000002</c:v>
                </c:pt>
                <c:pt idx="7">
                  <c:v>0.4914</c:v>
                </c:pt>
                <c:pt idx="8">
                  <c:v>0.49390000000000001</c:v>
                </c:pt>
                <c:pt idx="9">
                  <c:v>0.4577</c:v>
                </c:pt>
                <c:pt idx="10">
                  <c:v>0.49259999999999998</c:v>
                </c:pt>
                <c:pt idx="11">
                  <c:v>0.3054</c:v>
                </c:pt>
                <c:pt idx="12">
                  <c:v>0.4506</c:v>
                </c:pt>
                <c:pt idx="13">
                  <c:v>0.38</c:v>
                </c:pt>
                <c:pt idx="14">
                  <c:v>0.48280000000000001</c:v>
                </c:pt>
                <c:pt idx="15">
                  <c:v>0.46400000000000002</c:v>
                </c:pt>
                <c:pt idx="16">
                  <c:v>0.51</c:v>
                </c:pt>
                <c:pt idx="17">
                  <c:v>0.39429999999999998</c:v>
                </c:pt>
                <c:pt idx="18">
                  <c:v>0.43020000000000003</c:v>
                </c:pt>
                <c:pt idx="19">
                  <c:v>0.42209999999999998</c:v>
                </c:pt>
                <c:pt idx="20">
                  <c:v>0.4718</c:v>
                </c:pt>
                <c:pt idx="21">
                  <c:v>0.42049999999999998</c:v>
                </c:pt>
                <c:pt idx="22">
                  <c:v>0.41710000000000003</c:v>
                </c:pt>
                <c:pt idx="23">
                  <c:v>0.39</c:v>
                </c:pt>
                <c:pt idx="24">
                  <c:v>0.39910000000000001</c:v>
                </c:pt>
                <c:pt idx="25">
                  <c:v>0.41510000000000002</c:v>
                </c:pt>
                <c:pt idx="26">
                  <c:v>0.38579999999999998</c:v>
                </c:pt>
                <c:pt idx="27">
                  <c:v>0.42580000000000001</c:v>
                </c:pt>
                <c:pt idx="28">
                  <c:v>0.39069999999999999</c:v>
                </c:pt>
                <c:pt idx="29">
                  <c:v>0.27100000000000002</c:v>
                </c:pt>
                <c:pt idx="30">
                  <c:v>0.29909999999999998</c:v>
                </c:pt>
                <c:pt idx="31">
                  <c:v>0.3246</c:v>
                </c:pt>
                <c:pt idx="32">
                  <c:v>0.312</c:v>
                </c:pt>
                <c:pt idx="33">
                  <c:v>0.29430000000000001</c:v>
                </c:pt>
                <c:pt idx="34">
                  <c:v>0.22900000000000001</c:v>
                </c:pt>
                <c:pt idx="35">
                  <c:v>0.2301</c:v>
                </c:pt>
              </c:numCache>
            </c:numRef>
          </c:val>
          <c:extLst>
            <c:ext xmlns:c16="http://schemas.microsoft.com/office/drawing/2014/chart" uri="{C3380CC4-5D6E-409C-BE32-E72D297353CC}">
              <c16:uniqueId val="{00000000-2C09-4F90-BA3A-70484E7B4102}"/>
            </c:ext>
          </c:extLst>
        </c:ser>
        <c:ser>
          <c:idx val="1"/>
          <c:order val="1"/>
          <c:tx>
            <c:strRef>
              <c:f>Sheet1!$C$1</c:f>
              <c:strCache>
                <c:ptCount val="1"/>
                <c:pt idx="0">
                  <c:v>My news</c:v>
                </c:pt>
              </c:strCache>
            </c:strRef>
          </c:tx>
          <c:spPr>
            <a:solidFill>
              <a:schemeClr val="accent4">
                <a:lumMod val="60000"/>
                <a:lumOff val="40000"/>
              </a:schemeClr>
            </a:solidFill>
            <a:ln>
              <a:noFill/>
            </a:ln>
            <a:effectLst/>
          </c:spPr>
          <c:invertIfNegative val="0"/>
          <c:dLbls>
            <c:dLbl>
              <c:idx val="15"/>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rgbClr val="00B05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1-B333-406C-BFB5-749C6DAA9C0D}"/>
                </c:ext>
              </c:extLst>
            </c:dLbl>
            <c:spPr>
              <a:noFill/>
              <a:ln>
                <a:noFill/>
              </a:ln>
              <a:effectLst/>
            </c:spPr>
            <c:txPr>
              <a:bodyPr rot="0" spcFirstLastPara="1" vertOverflow="ellipsis" vert="horz" wrap="square" lIns="38100" tIns="19050" rIns="38100" bIns="19050" anchor="ctr" anchorCtr="1">
                <a:spAutoFit/>
              </a:bodyPr>
              <a:lstStyle/>
              <a:p>
                <a:pPr>
                  <a:defRPr sz="700" b="0" i="0" u="none" strike="noStrike" kern="1200" baseline="0">
                    <a:solidFill>
                      <a:schemeClr val="tx1">
                        <a:lumMod val="50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Sheet1!$A$2:$A$37</c:f>
              <c:strCache>
                <c:ptCount val="36"/>
                <c:pt idx="0">
                  <c:v>FIN</c:v>
                </c:pt>
                <c:pt idx="1">
                  <c:v>NL</c:v>
                </c:pt>
                <c:pt idx="2">
                  <c:v>BRA </c:v>
                </c:pt>
                <c:pt idx="3">
                  <c:v>POL</c:v>
                </c:pt>
                <c:pt idx="4">
                  <c:v>POR</c:v>
                </c:pt>
                <c:pt idx="5">
                  <c:v>GER</c:v>
                </c:pt>
                <c:pt idx="6">
                  <c:v>DEN</c:v>
                </c:pt>
                <c:pt idx="7">
                  <c:v>CAN </c:v>
                </c:pt>
                <c:pt idx="8">
                  <c:v>NOR </c:v>
                </c:pt>
                <c:pt idx="9">
                  <c:v>SWI</c:v>
                </c:pt>
                <c:pt idx="10">
                  <c:v>MEX</c:v>
                </c:pt>
                <c:pt idx="11">
                  <c:v>HUN </c:v>
                </c:pt>
                <c:pt idx="12">
                  <c:v>AUT </c:v>
                </c:pt>
                <c:pt idx="13">
                  <c:v>USA</c:v>
                </c:pt>
                <c:pt idx="14">
                  <c:v>BEL</c:v>
                </c:pt>
                <c:pt idx="15">
                  <c:v>IRE</c:v>
                </c:pt>
                <c:pt idx="16">
                  <c:v>SPA</c:v>
                </c:pt>
                <c:pt idx="17">
                  <c:v>ARG</c:v>
                </c:pt>
                <c:pt idx="18">
                  <c:v>UK</c:v>
                </c:pt>
                <c:pt idx="19">
                  <c:v>SWE</c:v>
                </c:pt>
                <c:pt idx="20">
                  <c:v>CHL </c:v>
                </c:pt>
                <c:pt idx="21">
                  <c:v>HK</c:v>
                </c:pt>
                <c:pt idx="22">
                  <c:v>AUS</c:v>
                </c:pt>
                <c:pt idx="23">
                  <c:v>ITA</c:v>
                </c:pt>
                <c:pt idx="24">
                  <c:v>TUR</c:v>
                </c:pt>
                <c:pt idx="25">
                  <c:v>SGN</c:v>
                </c:pt>
                <c:pt idx="26">
                  <c:v>ROM</c:v>
                </c:pt>
                <c:pt idx="27">
                  <c:v>JPN</c:v>
                </c:pt>
                <c:pt idx="28">
                  <c:v>CRO</c:v>
                </c:pt>
                <c:pt idx="29">
                  <c:v>SVK </c:v>
                </c:pt>
                <c:pt idx="30">
                  <c:v>FRA</c:v>
                </c:pt>
                <c:pt idx="31">
                  <c:v>CZE</c:v>
                </c:pt>
                <c:pt idx="32">
                  <c:v>TWN</c:v>
                </c:pt>
                <c:pt idx="33">
                  <c:v>MYS</c:v>
                </c:pt>
                <c:pt idx="34">
                  <c:v>GRE </c:v>
                </c:pt>
                <c:pt idx="35">
                  <c:v>KOR </c:v>
                </c:pt>
              </c:strCache>
            </c:strRef>
          </c:cat>
          <c:val>
            <c:numRef>
              <c:f>Sheet1!$C$2:$C$37</c:f>
              <c:numCache>
                <c:formatCode>0%</c:formatCode>
                <c:ptCount val="36"/>
                <c:pt idx="0">
                  <c:v>0.6885</c:v>
                </c:pt>
                <c:pt idx="1">
                  <c:v>0.62</c:v>
                </c:pt>
                <c:pt idx="2">
                  <c:v>0.59909999999999997</c:v>
                </c:pt>
                <c:pt idx="3">
                  <c:v>0.59589999999999999</c:v>
                </c:pt>
                <c:pt idx="4">
                  <c:v>0.59140000000000004</c:v>
                </c:pt>
                <c:pt idx="5">
                  <c:v>0.58130000000000004</c:v>
                </c:pt>
                <c:pt idx="6">
                  <c:v>0.56730000000000003</c:v>
                </c:pt>
                <c:pt idx="7">
                  <c:v>0.56640000000000001</c:v>
                </c:pt>
                <c:pt idx="8">
                  <c:v>0.55579999999999996</c:v>
                </c:pt>
                <c:pt idx="9">
                  <c:v>0.5514</c:v>
                </c:pt>
                <c:pt idx="10">
                  <c:v>0.54659999999999997</c:v>
                </c:pt>
                <c:pt idx="11">
                  <c:v>0.54430000000000001</c:v>
                </c:pt>
                <c:pt idx="12">
                  <c:v>0.53059999999999996</c:v>
                </c:pt>
                <c:pt idx="13">
                  <c:v>0.53</c:v>
                </c:pt>
                <c:pt idx="14">
                  <c:v>0.52900000000000003</c:v>
                </c:pt>
                <c:pt idx="15">
                  <c:v>0.52270000000000005</c:v>
                </c:pt>
                <c:pt idx="16">
                  <c:v>0.52</c:v>
                </c:pt>
                <c:pt idx="17">
                  <c:v>0.51700000000000002</c:v>
                </c:pt>
                <c:pt idx="18">
                  <c:v>0.50539999999999996</c:v>
                </c:pt>
                <c:pt idx="19">
                  <c:v>0.48859999999999998</c:v>
                </c:pt>
                <c:pt idx="20">
                  <c:v>0.48099999999999998</c:v>
                </c:pt>
                <c:pt idx="21">
                  <c:v>0.48060000000000003</c:v>
                </c:pt>
                <c:pt idx="22">
                  <c:v>0.47739999999999999</c:v>
                </c:pt>
                <c:pt idx="23">
                  <c:v>0.46</c:v>
                </c:pt>
                <c:pt idx="24">
                  <c:v>0.45829999999999999</c:v>
                </c:pt>
                <c:pt idx="25">
                  <c:v>0.4582</c:v>
                </c:pt>
                <c:pt idx="26">
                  <c:v>0.45610000000000001</c:v>
                </c:pt>
                <c:pt idx="27">
                  <c:v>0.44290000000000002</c:v>
                </c:pt>
                <c:pt idx="28">
                  <c:v>0.40379999999999999</c:v>
                </c:pt>
                <c:pt idx="29">
                  <c:v>0.39</c:v>
                </c:pt>
                <c:pt idx="30">
                  <c:v>0.37840000000000001</c:v>
                </c:pt>
                <c:pt idx="31">
                  <c:v>0.36969999999999997</c:v>
                </c:pt>
                <c:pt idx="32">
                  <c:v>0.35820000000000002</c:v>
                </c:pt>
                <c:pt idx="33">
                  <c:v>0.32090000000000002</c:v>
                </c:pt>
                <c:pt idx="34">
                  <c:v>0.27100000000000002</c:v>
                </c:pt>
                <c:pt idx="35">
                  <c:v>0.2651</c:v>
                </c:pt>
              </c:numCache>
            </c:numRef>
          </c:val>
          <c:extLst>
            <c:ext xmlns:c16="http://schemas.microsoft.com/office/drawing/2014/chart" uri="{C3380CC4-5D6E-409C-BE32-E72D297353CC}">
              <c16:uniqueId val="{00000001-2C09-4F90-BA3A-70484E7B4102}"/>
            </c:ext>
          </c:extLst>
        </c:ser>
        <c:dLbls>
          <c:showLegendKey val="0"/>
          <c:showVal val="0"/>
          <c:showCatName val="0"/>
          <c:showSerName val="0"/>
          <c:showPercent val="0"/>
          <c:showBubbleSize val="0"/>
        </c:dLbls>
        <c:gapWidth val="150"/>
        <c:axId val="106996176"/>
        <c:axId val="106998496"/>
      </c:barChart>
      <c:catAx>
        <c:axId val="1069961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106998496"/>
        <c:crosses val="autoZero"/>
        <c:auto val="1"/>
        <c:lblAlgn val="ctr"/>
        <c:lblOffset val="100"/>
        <c:noMultiLvlLbl val="0"/>
      </c:catAx>
      <c:valAx>
        <c:axId val="106998496"/>
        <c:scaling>
          <c:orientation val="minMax"/>
        </c:scaling>
        <c:delete val="1"/>
        <c:axPos val="l"/>
        <c:numFmt formatCode="0%" sourceLinked="1"/>
        <c:majorTickMark val="none"/>
        <c:minorTickMark val="none"/>
        <c:tickLblPos val="none"/>
        <c:crossAx val="106996176"/>
        <c:crosses val="autoZero"/>
        <c:crossBetween val="between"/>
      </c:valAx>
      <c:spPr>
        <a:noFill/>
        <a:ln w="6350">
          <a:noFill/>
        </a:ln>
        <a:effectLst/>
      </c:spPr>
    </c:plotArea>
    <c:legend>
      <c:legendPos val="t"/>
      <c:layout>
        <c:manualLayout>
          <c:xMode val="edge"/>
          <c:yMode val="edge"/>
          <c:x val="0.79159005974340102"/>
          <c:y val="9.6122905839774703E-2"/>
          <c:w val="0.18529495387585501"/>
          <c:h val="0.1477471414698508"/>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Paid</c:v>
                </c:pt>
              </c:strCache>
            </c:strRef>
          </c:tx>
          <c:spPr>
            <a:solidFill>
              <a:schemeClr val="accent1"/>
            </a:solidFill>
            <a:ln>
              <a:noFill/>
            </a:ln>
            <a:effectLst/>
          </c:spPr>
          <c:invertIfNegative val="0"/>
          <c:dLbls>
            <c:dLbl>
              <c:idx val="25"/>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rgbClr val="00B050"/>
                      </a:solidFill>
                      <a:latin typeface="+mn-lt"/>
                      <a:ea typeface="+mn-ea"/>
                      <a:cs typeface="+mn-cs"/>
                    </a:defRPr>
                  </a:pPr>
                  <a:endParaRPr lang="en-US"/>
                </a:p>
              </c:txPr>
              <c:showLegendKey val="0"/>
              <c:showVal val="1"/>
              <c:showCatName val="0"/>
              <c:showSerName val="0"/>
              <c:showPercent val="0"/>
              <c:showBubbleSize val="0"/>
              <c:extLst>
                <c:ext xmlns:c16="http://schemas.microsoft.com/office/drawing/2014/chart" uri="{C3380CC4-5D6E-409C-BE32-E72D297353CC}">
                  <c16:uniqueId val="{00000000-3291-416C-8D78-8884BD734E89}"/>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Sheet1!$A$2:$A$37</c:f>
              <c:strCache>
                <c:ptCount val="36"/>
                <c:pt idx="0">
                  <c:v>TUR</c:v>
                </c:pt>
                <c:pt idx="1">
                  <c:v>NOR </c:v>
                </c:pt>
                <c:pt idx="2">
                  <c:v>BRA </c:v>
                </c:pt>
                <c:pt idx="3">
                  <c:v>HK</c:v>
                </c:pt>
                <c:pt idx="4">
                  <c:v>SWE</c:v>
                </c:pt>
                <c:pt idx="5">
                  <c:v>MYS</c:v>
                </c:pt>
                <c:pt idx="6">
                  <c:v>MEX</c:v>
                </c:pt>
                <c:pt idx="7">
                  <c:v>POL</c:v>
                </c:pt>
                <c:pt idx="8">
                  <c:v>USA</c:v>
                </c:pt>
                <c:pt idx="9">
                  <c:v>SGN</c:v>
                </c:pt>
                <c:pt idx="10">
                  <c:v>DEN</c:v>
                </c:pt>
                <c:pt idx="11">
                  <c:v>TWN</c:v>
                </c:pt>
                <c:pt idx="12">
                  <c:v>FIN</c:v>
                </c:pt>
                <c:pt idx="13">
                  <c:v>NL</c:v>
                </c:pt>
                <c:pt idx="14">
                  <c:v>AUS</c:v>
                </c:pt>
                <c:pt idx="15">
                  <c:v>ROM</c:v>
                </c:pt>
                <c:pt idx="16">
                  <c:v>BEL</c:v>
                </c:pt>
                <c:pt idx="17">
                  <c:v>SVK </c:v>
                </c:pt>
                <c:pt idx="18">
                  <c:v>KOR </c:v>
                </c:pt>
                <c:pt idx="19">
                  <c:v>ITA</c:v>
                </c:pt>
                <c:pt idx="20">
                  <c:v>JPN</c:v>
                </c:pt>
                <c:pt idx="21">
                  <c:v>SWI</c:v>
                </c:pt>
                <c:pt idx="22">
                  <c:v>HUN </c:v>
                </c:pt>
                <c:pt idx="23">
                  <c:v>FRA</c:v>
                </c:pt>
                <c:pt idx="24">
                  <c:v>ARG</c:v>
                </c:pt>
                <c:pt idx="25">
                  <c:v>IRE</c:v>
                </c:pt>
                <c:pt idx="26">
                  <c:v>POR</c:v>
                </c:pt>
                <c:pt idx="27">
                  <c:v>SPA</c:v>
                </c:pt>
                <c:pt idx="28">
                  <c:v>CHL </c:v>
                </c:pt>
                <c:pt idx="29">
                  <c:v>CAN </c:v>
                </c:pt>
                <c:pt idx="30">
                  <c:v>CZE</c:v>
                </c:pt>
                <c:pt idx="31">
                  <c:v>CRO</c:v>
                </c:pt>
                <c:pt idx="32">
                  <c:v>AUT </c:v>
                </c:pt>
                <c:pt idx="33">
                  <c:v>GER</c:v>
                </c:pt>
                <c:pt idx="34">
                  <c:v>GRE </c:v>
                </c:pt>
                <c:pt idx="35">
                  <c:v>UK</c:v>
                </c:pt>
              </c:strCache>
            </c:strRef>
          </c:cat>
          <c:val>
            <c:numRef>
              <c:f>Sheet1!$B$2:$B$37</c:f>
              <c:numCache>
                <c:formatCode>0%</c:formatCode>
                <c:ptCount val="36"/>
                <c:pt idx="0">
                  <c:v>0.27</c:v>
                </c:pt>
                <c:pt idx="1">
                  <c:v>0.26350000000000001</c:v>
                </c:pt>
                <c:pt idx="2">
                  <c:v>0.215</c:v>
                </c:pt>
                <c:pt idx="3">
                  <c:v>0.20699999999999999</c:v>
                </c:pt>
                <c:pt idx="4">
                  <c:v>0.20430000000000001</c:v>
                </c:pt>
                <c:pt idx="5">
                  <c:v>0.19700000000000001</c:v>
                </c:pt>
                <c:pt idx="6">
                  <c:v>0.17530000000000001</c:v>
                </c:pt>
                <c:pt idx="7">
                  <c:v>0.1618</c:v>
                </c:pt>
                <c:pt idx="8">
                  <c:v>0.15790000000000001</c:v>
                </c:pt>
                <c:pt idx="9">
                  <c:v>0.15709999999999999</c:v>
                </c:pt>
                <c:pt idx="10">
                  <c:v>0.15279999999999999</c:v>
                </c:pt>
                <c:pt idx="11">
                  <c:v>0.1464</c:v>
                </c:pt>
                <c:pt idx="12">
                  <c:v>0.14119999999999999</c:v>
                </c:pt>
                <c:pt idx="13">
                  <c:v>0.1391</c:v>
                </c:pt>
                <c:pt idx="14">
                  <c:v>0.13170000000000001</c:v>
                </c:pt>
                <c:pt idx="15">
                  <c:v>0.13</c:v>
                </c:pt>
                <c:pt idx="16">
                  <c:v>0.1244</c:v>
                </c:pt>
                <c:pt idx="17">
                  <c:v>0.1211</c:v>
                </c:pt>
                <c:pt idx="18">
                  <c:v>0.1187</c:v>
                </c:pt>
                <c:pt idx="19">
                  <c:v>0.1179</c:v>
                </c:pt>
                <c:pt idx="20">
                  <c:v>0.1137</c:v>
                </c:pt>
                <c:pt idx="21">
                  <c:v>0.1133</c:v>
                </c:pt>
                <c:pt idx="22">
                  <c:v>0.10290000000000001</c:v>
                </c:pt>
                <c:pt idx="23">
                  <c:v>9.8699999999999996E-2</c:v>
                </c:pt>
                <c:pt idx="24">
                  <c:v>9.6100000000000005E-2</c:v>
                </c:pt>
                <c:pt idx="25">
                  <c:v>9.4799999999999995E-2</c:v>
                </c:pt>
                <c:pt idx="26">
                  <c:v>9.4700000000000006E-2</c:v>
                </c:pt>
                <c:pt idx="27">
                  <c:v>8.9800000000000005E-2</c:v>
                </c:pt>
                <c:pt idx="28">
                  <c:v>8.7400000000000005E-2</c:v>
                </c:pt>
                <c:pt idx="29">
                  <c:v>8.3099999999999993E-2</c:v>
                </c:pt>
                <c:pt idx="30">
                  <c:v>7.9899999999999999E-2</c:v>
                </c:pt>
                <c:pt idx="31">
                  <c:v>7.5200000000000003E-2</c:v>
                </c:pt>
                <c:pt idx="32">
                  <c:v>7.4099999999999999E-2</c:v>
                </c:pt>
                <c:pt idx="33">
                  <c:v>6.6400000000000001E-2</c:v>
                </c:pt>
                <c:pt idx="34">
                  <c:v>5.7200000000000001E-2</c:v>
                </c:pt>
                <c:pt idx="35">
                  <c:v>5.7099999999999998E-2</c:v>
                </c:pt>
              </c:numCache>
            </c:numRef>
          </c:val>
          <c:extLst>
            <c:ext xmlns:c16="http://schemas.microsoft.com/office/drawing/2014/chart" uri="{C3380CC4-5D6E-409C-BE32-E72D297353CC}">
              <c16:uniqueId val="{00000000-4DC8-4B38-8A2C-AB783A9523EA}"/>
            </c:ext>
          </c:extLst>
        </c:ser>
        <c:dLbls>
          <c:showLegendKey val="0"/>
          <c:showVal val="0"/>
          <c:showCatName val="0"/>
          <c:showSerName val="0"/>
          <c:showPercent val="0"/>
          <c:showBubbleSize val="0"/>
        </c:dLbls>
        <c:gapWidth val="150"/>
        <c:axId val="520335616"/>
        <c:axId val="520328064"/>
      </c:barChart>
      <c:catAx>
        <c:axId val="5203356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crossAx val="520328064"/>
        <c:crosses val="autoZero"/>
        <c:auto val="1"/>
        <c:lblAlgn val="ctr"/>
        <c:lblOffset val="100"/>
        <c:noMultiLvlLbl val="0"/>
      </c:catAx>
      <c:valAx>
        <c:axId val="520328064"/>
        <c:scaling>
          <c:orientation val="minMax"/>
        </c:scaling>
        <c:delete val="1"/>
        <c:axPos val="l"/>
        <c:numFmt formatCode="0%" sourceLinked="1"/>
        <c:majorTickMark val="none"/>
        <c:minorTickMark val="none"/>
        <c:tickLblPos val="none"/>
        <c:crossAx val="5203356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675A2B-0982-A241-8599-B6332EC791EB}" type="datetimeFigureOut">
              <a:rPr lang="en-GB" smtClean="0"/>
              <a:t>21/06/2017</a:t>
            </a:fld>
            <a:endParaRPr lang="en-GB"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E2FCEF-68A7-AB45-99B3-7E8905F3053F}" type="slidenum">
              <a:rPr lang="en-GB" smtClean="0"/>
              <a:t>‹#›</a:t>
            </a:fld>
            <a:endParaRPr lang="en-GB" dirty="0"/>
          </a:p>
        </p:txBody>
      </p:sp>
    </p:spTree>
    <p:extLst>
      <p:ext uri="{BB962C8B-B14F-4D97-AF65-F5344CB8AC3E}">
        <p14:creationId xmlns:p14="http://schemas.microsoft.com/office/powerpoint/2010/main" val="1005270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4E2FCEF-68A7-AB45-99B3-7E8905F3053F}" type="slidenum">
              <a:rPr lang="en-GB" smtClean="0"/>
              <a:t>1</a:t>
            </a:fld>
            <a:endParaRPr lang="en-GB" dirty="0"/>
          </a:p>
        </p:txBody>
      </p:sp>
    </p:spTree>
    <p:extLst>
      <p:ext uri="{BB962C8B-B14F-4D97-AF65-F5344CB8AC3E}">
        <p14:creationId xmlns:p14="http://schemas.microsoft.com/office/powerpoint/2010/main" val="34738520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So coming back to the categories that interest people: </a:t>
            </a:r>
          </a:p>
          <a:p>
            <a:r>
              <a:rPr lang="en-IE" dirty="0"/>
              <a:t>People were asked which news categories interested them: Regional and international were more interesting compared to entertainment and celebrity news.</a:t>
            </a:r>
          </a:p>
        </p:txBody>
      </p:sp>
      <p:sp>
        <p:nvSpPr>
          <p:cNvPr id="4" name="Slide Number Placeholder 3"/>
          <p:cNvSpPr>
            <a:spLocks noGrp="1"/>
          </p:cNvSpPr>
          <p:nvPr>
            <p:ph type="sldNum" sz="quarter" idx="10"/>
          </p:nvPr>
        </p:nvSpPr>
        <p:spPr/>
        <p:txBody>
          <a:bodyPr/>
          <a:lstStyle/>
          <a:p>
            <a:fld id="{4D1928A7-C170-443F-A86D-309A49151D28}" type="slidenum">
              <a:rPr lang="en-IE" smtClean="0"/>
              <a:t>11</a:t>
            </a:fld>
            <a:endParaRPr lang="en-IE"/>
          </a:p>
        </p:txBody>
      </p:sp>
    </p:spTree>
    <p:extLst>
      <p:ext uri="{BB962C8B-B14F-4D97-AF65-F5344CB8AC3E}">
        <p14:creationId xmlns:p14="http://schemas.microsoft.com/office/powerpoint/2010/main" val="4634867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In terms of the news people used in the last week print, tv and radio have continued to decline. Radio is holding up slightly better than the declines in TV and print. </a:t>
            </a:r>
          </a:p>
        </p:txBody>
      </p:sp>
      <p:sp>
        <p:nvSpPr>
          <p:cNvPr id="4" name="Slide Number Placeholder 3"/>
          <p:cNvSpPr>
            <a:spLocks noGrp="1"/>
          </p:cNvSpPr>
          <p:nvPr>
            <p:ph type="sldNum" sz="quarter" idx="10"/>
          </p:nvPr>
        </p:nvSpPr>
        <p:spPr/>
        <p:txBody>
          <a:bodyPr/>
          <a:lstStyle/>
          <a:p>
            <a:fld id="{4D1928A7-C170-443F-A86D-309A49151D28}" type="slidenum">
              <a:rPr lang="en-IE" smtClean="0"/>
              <a:t>13</a:t>
            </a:fld>
            <a:endParaRPr lang="en-IE"/>
          </a:p>
        </p:txBody>
      </p:sp>
    </p:spTree>
    <p:extLst>
      <p:ext uri="{BB962C8B-B14F-4D97-AF65-F5344CB8AC3E}">
        <p14:creationId xmlns:p14="http://schemas.microsoft.com/office/powerpoint/2010/main" val="32646941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Broken down into age bands the differences are stark:  print is the realm of the retired. TV and Radio have more gradual differences.</a:t>
            </a:r>
          </a:p>
          <a:p>
            <a:r>
              <a:rPr lang="en-IE" dirty="0"/>
              <a:t>Compared to other countries we have a relatively high proportion of people using radio, somewhat higher using print and a higher proport on social media</a:t>
            </a:r>
          </a:p>
        </p:txBody>
      </p:sp>
      <p:sp>
        <p:nvSpPr>
          <p:cNvPr id="4" name="Slide Number Placeholder 3"/>
          <p:cNvSpPr>
            <a:spLocks noGrp="1"/>
          </p:cNvSpPr>
          <p:nvPr>
            <p:ph type="sldNum" sz="quarter" idx="10"/>
          </p:nvPr>
        </p:nvSpPr>
        <p:spPr/>
        <p:txBody>
          <a:bodyPr/>
          <a:lstStyle/>
          <a:p>
            <a:fld id="{4D1928A7-C170-443F-A86D-309A49151D28}" type="slidenum">
              <a:rPr lang="en-IE" smtClean="0"/>
              <a:t>14</a:t>
            </a:fld>
            <a:endParaRPr lang="en-IE"/>
          </a:p>
        </p:txBody>
      </p:sp>
    </p:spTree>
    <p:extLst>
      <p:ext uri="{BB962C8B-B14F-4D97-AF65-F5344CB8AC3E}">
        <p14:creationId xmlns:p14="http://schemas.microsoft.com/office/powerpoint/2010/main" val="42293635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Which of the following </a:t>
            </a:r>
            <a:r>
              <a:rPr lang="en-GB" b="0" dirty="0">
                <a:latin typeface="+mn-lt"/>
              </a:rPr>
              <a:t>have you used to access news in the last week.</a:t>
            </a:r>
          </a:p>
          <a:p>
            <a:r>
              <a:rPr lang="en-GB" b="0" dirty="0">
                <a:latin typeface="+mn-lt"/>
              </a:rPr>
              <a:t>RTE TV still dominates the traditional market. In terms of online TheJournal.ie is now the most used source.</a:t>
            </a:r>
          </a:p>
          <a:p>
            <a:endParaRPr lang="en-IE" dirty="0"/>
          </a:p>
        </p:txBody>
      </p:sp>
      <p:sp>
        <p:nvSpPr>
          <p:cNvPr id="4" name="Slide Number Placeholder 3"/>
          <p:cNvSpPr>
            <a:spLocks noGrp="1"/>
          </p:cNvSpPr>
          <p:nvPr>
            <p:ph type="sldNum" sz="quarter" idx="10"/>
          </p:nvPr>
        </p:nvSpPr>
        <p:spPr/>
        <p:txBody>
          <a:bodyPr/>
          <a:lstStyle/>
          <a:p>
            <a:fld id="{4D1928A7-C170-443F-A86D-309A49151D28}" type="slidenum">
              <a:rPr lang="en-IE" smtClean="0"/>
              <a:t>15</a:t>
            </a:fld>
            <a:endParaRPr lang="en-IE"/>
          </a:p>
        </p:txBody>
      </p:sp>
    </p:spTree>
    <p:extLst>
      <p:ext uri="{BB962C8B-B14F-4D97-AF65-F5344CB8AC3E}">
        <p14:creationId xmlns:p14="http://schemas.microsoft.com/office/powerpoint/2010/main" val="10751813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In terms of demography RTE TV, Radio tends to have an older demographic; TheJournal.ie, </a:t>
            </a:r>
            <a:r>
              <a:rPr lang="en-IE" dirty="0" err="1"/>
              <a:t>TodayFM</a:t>
            </a:r>
            <a:r>
              <a:rPr lang="en-IE" dirty="0"/>
              <a:t>, Joe.ie tend to be younger.</a:t>
            </a:r>
          </a:p>
          <a:p>
            <a:endParaRPr lang="en-IE" dirty="0"/>
          </a:p>
          <a:p>
            <a:endParaRPr lang="en-IE" dirty="0"/>
          </a:p>
          <a:p>
            <a:endParaRPr lang="en-IE" dirty="0"/>
          </a:p>
        </p:txBody>
      </p:sp>
      <p:sp>
        <p:nvSpPr>
          <p:cNvPr id="4" name="Slide Number Placeholder 3"/>
          <p:cNvSpPr>
            <a:spLocks noGrp="1"/>
          </p:cNvSpPr>
          <p:nvPr>
            <p:ph type="sldNum" sz="quarter" idx="10"/>
          </p:nvPr>
        </p:nvSpPr>
        <p:spPr/>
        <p:txBody>
          <a:bodyPr/>
          <a:lstStyle/>
          <a:p>
            <a:fld id="{4D1928A7-C170-443F-A86D-309A49151D28}" type="slidenum">
              <a:rPr lang="en-IE" smtClean="0"/>
              <a:t>16</a:t>
            </a:fld>
            <a:endParaRPr lang="en-IE"/>
          </a:p>
        </p:txBody>
      </p:sp>
    </p:spTree>
    <p:extLst>
      <p:ext uri="{BB962C8B-B14F-4D97-AF65-F5344CB8AC3E}">
        <p14:creationId xmlns:p14="http://schemas.microsoft.com/office/powerpoint/2010/main" val="28723227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Social media allows people to follow politicians directly, undermining the gatekeeper role of the media</a:t>
            </a:r>
          </a:p>
          <a:p>
            <a:endParaRPr lang="en-IE" dirty="0"/>
          </a:p>
          <a:p>
            <a:r>
              <a:rPr lang="en-IE" dirty="0"/>
              <a:t>32% follow a politician on social media </a:t>
            </a:r>
          </a:p>
          <a:p>
            <a:endParaRPr lang="en-IE" dirty="0"/>
          </a:p>
          <a:p>
            <a:r>
              <a:rPr lang="en-IE" dirty="0"/>
              <a:t>Of these 53% follow a left leaning politician, 30% a centre leaning and 43% follow a right leaning. </a:t>
            </a:r>
          </a:p>
          <a:p>
            <a:r>
              <a:rPr lang="en-IE" dirty="0"/>
              <a:t>People don’t just follow the politicians they support the majority of respondents define themselves as centrists. </a:t>
            </a:r>
          </a:p>
          <a:p>
            <a:endParaRPr lang="en-IE" dirty="0"/>
          </a:p>
          <a:p>
            <a:endParaRPr lang="en-IE" dirty="0"/>
          </a:p>
          <a:p>
            <a:endParaRPr lang="en-IE" dirty="0"/>
          </a:p>
        </p:txBody>
      </p:sp>
      <p:sp>
        <p:nvSpPr>
          <p:cNvPr id="4" name="Slide Number Placeholder 3"/>
          <p:cNvSpPr>
            <a:spLocks noGrp="1"/>
          </p:cNvSpPr>
          <p:nvPr>
            <p:ph type="sldNum" sz="quarter" idx="10"/>
          </p:nvPr>
        </p:nvSpPr>
        <p:spPr/>
        <p:txBody>
          <a:bodyPr/>
          <a:lstStyle/>
          <a:p>
            <a:fld id="{4D1928A7-C170-443F-A86D-309A49151D28}" type="slidenum">
              <a:rPr lang="en-IE" smtClean="0"/>
              <a:t>17</a:t>
            </a:fld>
            <a:endParaRPr lang="en-IE"/>
          </a:p>
        </p:txBody>
      </p:sp>
    </p:spTree>
    <p:extLst>
      <p:ext uri="{BB962C8B-B14F-4D97-AF65-F5344CB8AC3E}">
        <p14:creationId xmlns:p14="http://schemas.microsoft.com/office/powerpoint/2010/main" val="910760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People follow a politicians because they would prefer to hear directly from a politician and get more detail: </a:t>
            </a:r>
          </a:p>
          <a:p>
            <a:r>
              <a:rPr lang="en-IE" dirty="0"/>
              <a:t>Rather than any specific fault of the media (lack of coverage or fairness)</a:t>
            </a:r>
          </a:p>
        </p:txBody>
      </p:sp>
      <p:sp>
        <p:nvSpPr>
          <p:cNvPr id="4" name="Slide Number Placeholder 3"/>
          <p:cNvSpPr>
            <a:spLocks noGrp="1"/>
          </p:cNvSpPr>
          <p:nvPr>
            <p:ph type="sldNum" sz="quarter" idx="10"/>
          </p:nvPr>
        </p:nvSpPr>
        <p:spPr/>
        <p:txBody>
          <a:bodyPr/>
          <a:lstStyle/>
          <a:p>
            <a:fld id="{4D1928A7-C170-443F-A86D-309A49151D28}" type="slidenum">
              <a:rPr lang="en-IE" smtClean="0"/>
              <a:t>18</a:t>
            </a:fld>
            <a:endParaRPr lang="en-IE"/>
          </a:p>
        </p:txBody>
      </p:sp>
    </p:spTree>
    <p:extLst>
      <p:ext uri="{BB962C8B-B14F-4D97-AF65-F5344CB8AC3E}">
        <p14:creationId xmlns:p14="http://schemas.microsoft.com/office/powerpoint/2010/main" val="31856108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0"/>
              </a:spcBef>
              <a:buNone/>
            </a:pPr>
            <a:r>
              <a:rPr lang="en-GB" sz="800" b="0" i="0" dirty="0"/>
              <a:t>People were asked how much they trusted the new in their country and the news they chose to consume.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dirty="0"/>
              <a:t>Nordics tend to have greater levels of trust. Ireland slightly better than the UK. Only small differences between my news and news in general suggesting that Irish people are not as discerning as say Hungarians or Americans.</a:t>
            </a:r>
          </a:p>
          <a:p>
            <a:endParaRPr lang="en-IE" i="0" dirty="0"/>
          </a:p>
        </p:txBody>
      </p:sp>
      <p:sp>
        <p:nvSpPr>
          <p:cNvPr id="4" name="Slide Number Placeholder 3"/>
          <p:cNvSpPr>
            <a:spLocks noGrp="1"/>
          </p:cNvSpPr>
          <p:nvPr>
            <p:ph type="sldNum" sz="quarter" idx="10"/>
          </p:nvPr>
        </p:nvSpPr>
        <p:spPr/>
        <p:txBody>
          <a:bodyPr/>
          <a:lstStyle/>
          <a:p>
            <a:fld id="{24E2FCEF-68A7-AB45-99B3-7E8905F3053F}" type="slidenum">
              <a:rPr lang="en-GB" smtClean="0"/>
              <a:t>20</a:t>
            </a:fld>
            <a:endParaRPr lang="en-GB" dirty="0"/>
          </a:p>
        </p:txBody>
      </p:sp>
    </p:spTree>
    <p:extLst>
      <p:ext uri="{BB962C8B-B14F-4D97-AF65-F5344CB8AC3E}">
        <p14:creationId xmlns:p14="http://schemas.microsoft.com/office/powerpoint/2010/main" val="21042843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People were asked if they could trust most of the news most of the time – a low bar – but people tend to agree and few strongly disagree.</a:t>
            </a:r>
          </a:p>
          <a:p>
            <a:r>
              <a:rPr lang="en-IE" dirty="0"/>
              <a:t>This year sees a fall from last year but it is on par with 2015.</a:t>
            </a:r>
          </a:p>
        </p:txBody>
      </p:sp>
      <p:sp>
        <p:nvSpPr>
          <p:cNvPr id="4" name="Slide Number Placeholder 3"/>
          <p:cNvSpPr>
            <a:spLocks noGrp="1"/>
          </p:cNvSpPr>
          <p:nvPr>
            <p:ph type="sldNum" sz="quarter" idx="10"/>
          </p:nvPr>
        </p:nvSpPr>
        <p:spPr/>
        <p:txBody>
          <a:bodyPr/>
          <a:lstStyle/>
          <a:p>
            <a:fld id="{6D4675B1-FFC4-4F25-AEB3-C7DFAF8E47D5}" type="slidenum">
              <a:rPr lang="en-IE" smtClean="0"/>
              <a:t>21</a:t>
            </a:fld>
            <a:endParaRPr lang="en-IE"/>
          </a:p>
        </p:txBody>
      </p:sp>
    </p:spTree>
    <p:extLst>
      <p:ext uri="{BB962C8B-B14F-4D97-AF65-F5344CB8AC3E}">
        <p14:creationId xmlns:p14="http://schemas.microsoft.com/office/powerpoint/2010/main" val="33826377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Why – People trust most of the news.</a:t>
            </a:r>
          </a:p>
          <a:p>
            <a:endParaRPr lang="en-IE" dirty="0"/>
          </a:p>
          <a:p>
            <a:r>
              <a:rPr lang="en-IE" dirty="0"/>
              <a:t>People are asked a series of questions about trust and people in Ireland tend to be more trusting. </a:t>
            </a:r>
          </a:p>
          <a:p>
            <a:endParaRPr lang="en-IE" dirty="0"/>
          </a:p>
          <a:p>
            <a:r>
              <a:rPr lang="en-IE" dirty="0"/>
              <a:t>In Ireland 70pc believe news media does a good job compared with news</a:t>
            </a:r>
          </a:p>
          <a:p>
            <a:r>
              <a:rPr lang="en-IE" dirty="0"/>
              <a:t> </a:t>
            </a:r>
          </a:p>
          <a:p>
            <a:r>
              <a:rPr lang="en-IE" dirty="0"/>
              <a:t>Irish </a:t>
            </a:r>
            <a:r>
              <a:rPr lang="en-IE" dirty="0" err="1"/>
              <a:t>ppl</a:t>
            </a:r>
            <a:r>
              <a:rPr lang="en-IE" dirty="0"/>
              <a:t> more likely to trust news as being independent from political or commercial interests and that social media does a good job of distinguishing fact </a:t>
            </a:r>
          </a:p>
          <a:p>
            <a:endParaRPr lang="en-IE"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There is a big difference in the ability of news media and social media.</a:t>
            </a:r>
          </a:p>
        </p:txBody>
      </p:sp>
      <p:sp>
        <p:nvSpPr>
          <p:cNvPr id="4" name="Slide Number Placeholder 3"/>
          <p:cNvSpPr>
            <a:spLocks noGrp="1"/>
          </p:cNvSpPr>
          <p:nvPr>
            <p:ph type="sldNum" sz="quarter" idx="10"/>
          </p:nvPr>
        </p:nvSpPr>
        <p:spPr/>
        <p:txBody>
          <a:bodyPr/>
          <a:lstStyle/>
          <a:p>
            <a:fld id="{6D4675B1-FFC4-4F25-AEB3-C7DFAF8E47D5}" type="slidenum">
              <a:rPr lang="en-IE" smtClean="0"/>
              <a:t>22</a:t>
            </a:fld>
            <a:endParaRPr lang="en-IE"/>
          </a:p>
        </p:txBody>
      </p:sp>
    </p:spTree>
    <p:extLst>
      <p:ext uri="{BB962C8B-B14F-4D97-AF65-F5344CB8AC3E}">
        <p14:creationId xmlns:p14="http://schemas.microsoft.com/office/powerpoint/2010/main" val="6972193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fld id="{24E2FCEF-68A7-AB45-99B3-7E8905F3053F}" type="slidenum">
              <a:rPr lang="en-GB" smtClean="0"/>
              <a:t>2</a:t>
            </a:fld>
            <a:endParaRPr lang="en-GB" dirty="0"/>
          </a:p>
        </p:txBody>
      </p:sp>
    </p:spTree>
    <p:extLst>
      <p:ext uri="{BB962C8B-B14F-4D97-AF65-F5344CB8AC3E}">
        <p14:creationId xmlns:p14="http://schemas.microsoft.com/office/powerpoint/2010/main" val="32448304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To understand the online news journey we note the decline in use of Facebook and Twitter in Ireland ahead of international trends. WhatsApp usage is increasing.</a:t>
            </a:r>
          </a:p>
          <a:p>
            <a:endParaRPr lang="en-IE" dirty="0"/>
          </a:p>
          <a:p>
            <a:r>
              <a:rPr lang="en-IE" dirty="0"/>
              <a:t>The gap between Twitter and the rest narrows when we look at whether they use it for news. While 68% use Facebook for any purpose 41% use it for news. </a:t>
            </a:r>
          </a:p>
        </p:txBody>
      </p:sp>
      <p:sp>
        <p:nvSpPr>
          <p:cNvPr id="4" name="Slide Number Placeholder 3"/>
          <p:cNvSpPr>
            <a:spLocks noGrp="1"/>
          </p:cNvSpPr>
          <p:nvPr>
            <p:ph type="sldNum" sz="quarter" idx="10"/>
          </p:nvPr>
        </p:nvSpPr>
        <p:spPr/>
        <p:txBody>
          <a:bodyPr/>
          <a:lstStyle/>
          <a:p>
            <a:fld id="{24E2FCEF-68A7-AB45-99B3-7E8905F3053F}" type="slidenum">
              <a:rPr lang="en-GB" smtClean="0"/>
              <a:t>24</a:t>
            </a:fld>
            <a:endParaRPr lang="en-GB" dirty="0"/>
          </a:p>
        </p:txBody>
      </p:sp>
    </p:spTree>
    <p:extLst>
      <p:ext uri="{BB962C8B-B14F-4D97-AF65-F5344CB8AC3E}">
        <p14:creationId xmlns:p14="http://schemas.microsoft.com/office/powerpoint/2010/main" val="40100480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Again, twitter is more highly regarded as being useful for news than other social media platforms. </a:t>
            </a:r>
          </a:p>
        </p:txBody>
      </p:sp>
      <p:sp>
        <p:nvSpPr>
          <p:cNvPr id="4" name="Slide Number Placeholder 3"/>
          <p:cNvSpPr>
            <a:spLocks noGrp="1"/>
          </p:cNvSpPr>
          <p:nvPr>
            <p:ph type="sldNum" sz="quarter" idx="10"/>
          </p:nvPr>
        </p:nvSpPr>
        <p:spPr/>
        <p:txBody>
          <a:bodyPr/>
          <a:lstStyle/>
          <a:p>
            <a:fld id="{4D1928A7-C170-443F-A86D-309A49151D28}" type="slidenum">
              <a:rPr lang="en-IE" smtClean="0"/>
              <a:t>25</a:t>
            </a:fld>
            <a:endParaRPr lang="en-IE"/>
          </a:p>
        </p:txBody>
      </p:sp>
    </p:spTree>
    <p:extLst>
      <p:ext uri="{BB962C8B-B14F-4D97-AF65-F5344CB8AC3E}">
        <p14:creationId xmlns:p14="http://schemas.microsoft.com/office/powerpoint/2010/main" val="27136580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We can define online users in terms of their participation: </a:t>
            </a:r>
          </a:p>
          <a:p>
            <a:endParaRPr lang="en-IE" dirty="0"/>
          </a:p>
          <a:p>
            <a:r>
              <a:rPr lang="en-IE" dirty="0"/>
              <a:t>Positive – write share and comment</a:t>
            </a:r>
          </a:p>
          <a:p>
            <a:r>
              <a:rPr lang="en-IE" dirty="0"/>
              <a:t>Reactive – may like or share</a:t>
            </a:r>
          </a:p>
          <a:p>
            <a:r>
              <a:rPr lang="en-IE" dirty="0"/>
              <a:t>Passive don’t engage digitally</a:t>
            </a:r>
          </a:p>
        </p:txBody>
      </p:sp>
      <p:sp>
        <p:nvSpPr>
          <p:cNvPr id="4" name="Slide Number Placeholder 3"/>
          <p:cNvSpPr>
            <a:spLocks noGrp="1"/>
          </p:cNvSpPr>
          <p:nvPr>
            <p:ph type="sldNum" sz="quarter" idx="10"/>
          </p:nvPr>
        </p:nvSpPr>
        <p:spPr/>
        <p:txBody>
          <a:bodyPr/>
          <a:lstStyle/>
          <a:p>
            <a:fld id="{6D4675B1-FFC4-4F25-AEB3-C7DFAF8E47D5}" type="slidenum">
              <a:rPr lang="en-IE" smtClean="0"/>
              <a:t>26</a:t>
            </a:fld>
            <a:endParaRPr lang="en-IE"/>
          </a:p>
        </p:txBody>
      </p:sp>
    </p:spTree>
    <p:extLst>
      <p:ext uri="{BB962C8B-B14F-4D97-AF65-F5344CB8AC3E}">
        <p14:creationId xmlns:p14="http://schemas.microsoft.com/office/powerpoint/2010/main" val="7394882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Passive consumers tend to be older</a:t>
            </a:r>
          </a:p>
        </p:txBody>
      </p:sp>
      <p:sp>
        <p:nvSpPr>
          <p:cNvPr id="4" name="Slide Number Placeholder 3"/>
          <p:cNvSpPr>
            <a:spLocks noGrp="1"/>
          </p:cNvSpPr>
          <p:nvPr>
            <p:ph type="sldNum" sz="quarter" idx="10"/>
          </p:nvPr>
        </p:nvSpPr>
        <p:spPr/>
        <p:txBody>
          <a:bodyPr/>
          <a:lstStyle/>
          <a:p>
            <a:fld id="{6D4675B1-FFC4-4F25-AEB3-C7DFAF8E47D5}" type="slidenum">
              <a:rPr lang="en-IE" smtClean="0"/>
              <a:t>27</a:t>
            </a:fld>
            <a:endParaRPr lang="en-IE"/>
          </a:p>
        </p:txBody>
      </p:sp>
    </p:spTree>
    <p:extLst>
      <p:ext uri="{BB962C8B-B14F-4D97-AF65-F5344CB8AC3E}">
        <p14:creationId xmlns:p14="http://schemas.microsoft.com/office/powerpoint/2010/main" val="3548814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Passive participators tend to have lower levels of educational attainment</a:t>
            </a:r>
          </a:p>
        </p:txBody>
      </p:sp>
      <p:sp>
        <p:nvSpPr>
          <p:cNvPr id="4" name="Slide Number Placeholder 3"/>
          <p:cNvSpPr>
            <a:spLocks noGrp="1"/>
          </p:cNvSpPr>
          <p:nvPr>
            <p:ph type="sldNum" sz="quarter" idx="10"/>
          </p:nvPr>
        </p:nvSpPr>
        <p:spPr/>
        <p:txBody>
          <a:bodyPr/>
          <a:lstStyle/>
          <a:p>
            <a:fld id="{4D1928A7-C170-443F-A86D-309A49151D28}" type="slidenum">
              <a:rPr lang="en-IE" smtClean="0"/>
              <a:t>28</a:t>
            </a:fld>
            <a:endParaRPr lang="en-IE"/>
          </a:p>
        </p:txBody>
      </p:sp>
    </p:spTree>
    <p:extLst>
      <p:ext uri="{BB962C8B-B14F-4D97-AF65-F5344CB8AC3E}">
        <p14:creationId xmlns:p14="http://schemas.microsoft.com/office/powerpoint/2010/main" val="35425139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Looking at reasons for NOT commenting on the news people prefer to discuss things face to face and are generally not interested in commenting. </a:t>
            </a:r>
          </a:p>
          <a:p>
            <a:r>
              <a:rPr lang="en-IE" dirty="0"/>
              <a:t>Engagement cannot necessarily be estimated from the volume of comments etc. </a:t>
            </a:r>
          </a:p>
        </p:txBody>
      </p:sp>
      <p:sp>
        <p:nvSpPr>
          <p:cNvPr id="4" name="Slide Number Placeholder 3"/>
          <p:cNvSpPr>
            <a:spLocks noGrp="1"/>
          </p:cNvSpPr>
          <p:nvPr>
            <p:ph type="sldNum" sz="quarter" idx="10"/>
          </p:nvPr>
        </p:nvSpPr>
        <p:spPr/>
        <p:txBody>
          <a:bodyPr/>
          <a:lstStyle/>
          <a:p>
            <a:fld id="{4D1928A7-C170-443F-A86D-309A49151D28}" type="slidenum">
              <a:rPr lang="en-IE" smtClean="0"/>
              <a:t>29</a:t>
            </a:fld>
            <a:endParaRPr lang="en-IE"/>
          </a:p>
        </p:txBody>
      </p:sp>
    </p:spTree>
    <p:extLst>
      <p:ext uri="{BB962C8B-B14F-4D97-AF65-F5344CB8AC3E}">
        <p14:creationId xmlns:p14="http://schemas.microsoft.com/office/powerpoint/2010/main" val="8070516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0"/>
              </a:spcBef>
              <a:buNone/>
            </a:pPr>
            <a:r>
              <a:rPr lang="en-GB" b="0" i="0" dirty="0"/>
              <a:t>Just 9% of Irish people have paid for online news content in the last year. </a:t>
            </a:r>
          </a:p>
          <a:p>
            <a:pPr marL="0" indent="0">
              <a:spcBef>
                <a:spcPts val="0"/>
              </a:spcBef>
              <a:buNone/>
            </a:pPr>
            <a:r>
              <a:rPr lang="en-GB" b="0" i="0" dirty="0"/>
              <a:t>The countries such as Norway with high levels have a high proportion of subscriptions</a:t>
            </a:r>
            <a:endParaRPr lang="en-GB" i="0" dirty="0"/>
          </a:p>
          <a:p>
            <a:endParaRPr lang="en-IE" i="0" dirty="0"/>
          </a:p>
        </p:txBody>
      </p:sp>
      <p:sp>
        <p:nvSpPr>
          <p:cNvPr id="4" name="Slide Number Placeholder 3"/>
          <p:cNvSpPr>
            <a:spLocks noGrp="1"/>
          </p:cNvSpPr>
          <p:nvPr>
            <p:ph type="sldNum" sz="quarter" idx="10"/>
          </p:nvPr>
        </p:nvSpPr>
        <p:spPr/>
        <p:txBody>
          <a:bodyPr/>
          <a:lstStyle/>
          <a:p>
            <a:fld id="{24E2FCEF-68A7-AB45-99B3-7E8905F3053F}" type="slidenum">
              <a:rPr lang="en-GB" smtClean="0"/>
              <a:t>31</a:t>
            </a:fld>
            <a:endParaRPr lang="en-GB" dirty="0"/>
          </a:p>
        </p:txBody>
      </p:sp>
    </p:spTree>
    <p:extLst>
      <p:ext uri="{BB962C8B-B14F-4D97-AF65-F5344CB8AC3E}">
        <p14:creationId xmlns:p14="http://schemas.microsoft.com/office/powerpoint/2010/main" val="9255462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In recent years it is growing, but only in a small numbers</a:t>
            </a:r>
          </a:p>
        </p:txBody>
      </p:sp>
      <p:sp>
        <p:nvSpPr>
          <p:cNvPr id="4" name="Slide Number Placeholder 3"/>
          <p:cNvSpPr>
            <a:spLocks noGrp="1"/>
          </p:cNvSpPr>
          <p:nvPr>
            <p:ph type="sldNum" sz="quarter" idx="10"/>
          </p:nvPr>
        </p:nvSpPr>
        <p:spPr/>
        <p:txBody>
          <a:bodyPr/>
          <a:lstStyle/>
          <a:p>
            <a:fld id="{4D1928A7-C170-443F-A86D-309A49151D28}" type="slidenum">
              <a:rPr lang="en-IE" smtClean="0"/>
              <a:t>32</a:t>
            </a:fld>
            <a:endParaRPr lang="en-IE"/>
          </a:p>
        </p:txBody>
      </p:sp>
    </p:spTree>
    <p:extLst>
      <p:ext uri="{BB962C8B-B14F-4D97-AF65-F5344CB8AC3E}">
        <p14:creationId xmlns:p14="http://schemas.microsoft.com/office/powerpoint/2010/main" val="28686965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One positive sign is that younger people are more likely to pay than older people who may not be as comfortable with such an arrangement.</a:t>
            </a:r>
          </a:p>
        </p:txBody>
      </p:sp>
      <p:sp>
        <p:nvSpPr>
          <p:cNvPr id="4" name="Slide Number Placeholder 3"/>
          <p:cNvSpPr>
            <a:spLocks noGrp="1"/>
          </p:cNvSpPr>
          <p:nvPr>
            <p:ph type="sldNum" sz="quarter" idx="10"/>
          </p:nvPr>
        </p:nvSpPr>
        <p:spPr/>
        <p:txBody>
          <a:bodyPr/>
          <a:lstStyle/>
          <a:p>
            <a:fld id="{4D1928A7-C170-443F-A86D-309A49151D28}" type="slidenum">
              <a:rPr lang="en-IE" smtClean="0"/>
              <a:t>33</a:t>
            </a:fld>
            <a:endParaRPr lang="en-IE"/>
          </a:p>
        </p:txBody>
      </p:sp>
    </p:spTree>
    <p:extLst>
      <p:ext uri="{BB962C8B-B14F-4D97-AF65-F5344CB8AC3E}">
        <p14:creationId xmlns:p14="http://schemas.microsoft.com/office/powerpoint/2010/main" val="31241821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Internationally people pay in order to access a wide range of sources or to access news from their phone. In Ireland it is often because they were offered a good deal. Or that it was cheaper than paying for access offline.  The availability of good quality free news. Is a limiting factor.</a:t>
            </a:r>
          </a:p>
          <a:p>
            <a:endParaRPr lang="en-IE" dirty="0"/>
          </a:p>
        </p:txBody>
      </p:sp>
      <p:sp>
        <p:nvSpPr>
          <p:cNvPr id="4" name="Slide Number Placeholder 3"/>
          <p:cNvSpPr>
            <a:spLocks noGrp="1"/>
          </p:cNvSpPr>
          <p:nvPr>
            <p:ph type="sldNum" sz="quarter" idx="10"/>
          </p:nvPr>
        </p:nvSpPr>
        <p:spPr/>
        <p:txBody>
          <a:bodyPr/>
          <a:lstStyle/>
          <a:p>
            <a:fld id="{4D1928A7-C170-443F-A86D-309A49151D28}" type="slidenum">
              <a:rPr lang="en-IE" smtClean="0"/>
              <a:t>34</a:t>
            </a:fld>
            <a:endParaRPr lang="en-IE"/>
          </a:p>
        </p:txBody>
      </p:sp>
    </p:spTree>
    <p:extLst>
      <p:ext uri="{BB962C8B-B14F-4D97-AF65-F5344CB8AC3E}">
        <p14:creationId xmlns:p14="http://schemas.microsoft.com/office/powerpoint/2010/main" val="39468638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First of all lots of people are interested in the news and that hasn’t changed. </a:t>
            </a:r>
          </a:p>
        </p:txBody>
      </p:sp>
      <p:sp>
        <p:nvSpPr>
          <p:cNvPr id="4" name="Slide Number Placeholder 3"/>
          <p:cNvSpPr>
            <a:spLocks noGrp="1"/>
          </p:cNvSpPr>
          <p:nvPr>
            <p:ph type="sldNum" sz="quarter" idx="10"/>
          </p:nvPr>
        </p:nvSpPr>
        <p:spPr/>
        <p:txBody>
          <a:bodyPr/>
          <a:lstStyle/>
          <a:p>
            <a:fld id="{4D1928A7-C170-443F-A86D-309A49151D28}" type="slidenum">
              <a:rPr lang="en-IE" smtClean="0"/>
              <a:t>4</a:t>
            </a:fld>
            <a:endParaRPr lang="en-IE"/>
          </a:p>
        </p:txBody>
      </p:sp>
    </p:spTree>
    <p:extLst>
      <p:ext uri="{BB962C8B-B14F-4D97-AF65-F5344CB8AC3E}">
        <p14:creationId xmlns:p14="http://schemas.microsoft.com/office/powerpoint/2010/main" val="34949950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The reason people don’t pay – it’s free.</a:t>
            </a:r>
          </a:p>
        </p:txBody>
      </p:sp>
      <p:sp>
        <p:nvSpPr>
          <p:cNvPr id="4" name="Slide Number Placeholder 3"/>
          <p:cNvSpPr>
            <a:spLocks noGrp="1"/>
          </p:cNvSpPr>
          <p:nvPr>
            <p:ph type="sldNum" sz="quarter" idx="10"/>
          </p:nvPr>
        </p:nvSpPr>
        <p:spPr/>
        <p:txBody>
          <a:bodyPr/>
          <a:lstStyle/>
          <a:p>
            <a:fld id="{4D1928A7-C170-443F-A86D-309A49151D28}" type="slidenum">
              <a:rPr lang="en-IE" smtClean="0"/>
              <a:t>35</a:t>
            </a:fld>
            <a:endParaRPr lang="en-IE"/>
          </a:p>
        </p:txBody>
      </p:sp>
    </p:spTree>
    <p:extLst>
      <p:ext uri="{BB962C8B-B14F-4D97-AF65-F5344CB8AC3E}">
        <p14:creationId xmlns:p14="http://schemas.microsoft.com/office/powerpoint/2010/main" val="39488774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People are willing to pay for analysis, comment, but also breaking news more so than specialist news in Ireland.</a:t>
            </a:r>
          </a:p>
        </p:txBody>
      </p:sp>
      <p:sp>
        <p:nvSpPr>
          <p:cNvPr id="4" name="Slide Number Placeholder 3"/>
          <p:cNvSpPr>
            <a:spLocks noGrp="1"/>
          </p:cNvSpPr>
          <p:nvPr>
            <p:ph type="sldNum" sz="quarter" idx="10"/>
          </p:nvPr>
        </p:nvSpPr>
        <p:spPr/>
        <p:txBody>
          <a:bodyPr/>
          <a:lstStyle/>
          <a:p>
            <a:fld id="{4D1928A7-C170-443F-A86D-309A49151D28}" type="slidenum">
              <a:rPr lang="en-IE" smtClean="0"/>
              <a:t>36</a:t>
            </a:fld>
            <a:endParaRPr lang="en-IE"/>
          </a:p>
        </p:txBody>
      </p:sp>
    </p:spTree>
    <p:extLst>
      <p:ext uri="{BB962C8B-B14F-4D97-AF65-F5344CB8AC3E}">
        <p14:creationId xmlns:p14="http://schemas.microsoft.com/office/powerpoint/2010/main" val="40357151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Adblocker usage is greater in Ireland than elsewhere and particularly so among those in younger demographic groups. </a:t>
            </a:r>
          </a:p>
          <a:p>
            <a:endParaRPr lang="en-IE" dirty="0"/>
          </a:p>
        </p:txBody>
      </p:sp>
      <p:sp>
        <p:nvSpPr>
          <p:cNvPr id="4" name="Slide Number Placeholder 3"/>
          <p:cNvSpPr>
            <a:spLocks noGrp="1"/>
          </p:cNvSpPr>
          <p:nvPr>
            <p:ph type="sldNum" sz="quarter" idx="10"/>
          </p:nvPr>
        </p:nvSpPr>
        <p:spPr/>
        <p:txBody>
          <a:bodyPr/>
          <a:lstStyle/>
          <a:p>
            <a:fld id="{4D1928A7-C170-443F-A86D-309A49151D28}" type="slidenum">
              <a:rPr lang="en-IE" smtClean="0"/>
              <a:t>37</a:t>
            </a:fld>
            <a:endParaRPr lang="en-IE"/>
          </a:p>
        </p:txBody>
      </p:sp>
    </p:spTree>
    <p:extLst>
      <p:ext uri="{BB962C8B-B14F-4D97-AF65-F5344CB8AC3E}">
        <p14:creationId xmlns:p14="http://schemas.microsoft.com/office/powerpoint/2010/main" val="5832522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Good morning </a:t>
            </a:r>
            <a:r>
              <a:rPr lang="en-IE" sz="1200" kern="1200" dirty="0">
                <a:solidFill>
                  <a:schemeClr val="tx1"/>
                </a:solidFill>
                <a:effectLst/>
                <a:latin typeface="+mn-lt"/>
                <a:ea typeface="+mn-ea"/>
                <a:cs typeface="+mn-cs"/>
              </a:rPr>
              <a:t>my name is Kevin Cunningham and I have been</a:t>
            </a:r>
            <a:r>
              <a:rPr lang="en-IE" sz="1200" kern="1200" baseline="0" dirty="0">
                <a:solidFill>
                  <a:schemeClr val="tx1"/>
                </a:solidFill>
                <a:effectLst/>
                <a:latin typeface="+mn-lt"/>
                <a:ea typeface="+mn-ea"/>
                <a:cs typeface="+mn-cs"/>
              </a:rPr>
              <a:t> working </a:t>
            </a:r>
            <a:r>
              <a:rPr lang="en-IE" sz="1200" kern="1200" dirty="0">
                <a:solidFill>
                  <a:schemeClr val="tx1"/>
                </a:solidFill>
                <a:effectLst/>
                <a:latin typeface="+mn-lt"/>
                <a:ea typeface="+mn-ea"/>
                <a:cs typeface="+mn-cs"/>
              </a:rPr>
              <a:t>on this data for the past few months. </a:t>
            </a:r>
          </a:p>
          <a:p>
            <a:r>
              <a:rPr lang="en-IE" dirty="0"/>
              <a:t>How</a:t>
            </a:r>
            <a:r>
              <a:rPr lang="en-IE" baseline="0" dirty="0"/>
              <a:t> news is being consumed is still evolving as digital technologies discover  new ways of gathering, publishing and distributing content. </a:t>
            </a:r>
          </a:p>
          <a:p>
            <a:r>
              <a:rPr lang="en-IE" baseline="0" dirty="0"/>
              <a:t>IN a small media market it is harder to detect what really drives consumption as values can not be clearly identified through consumption habits alone. </a:t>
            </a:r>
          </a:p>
          <a:p>
            <a:r>
              <a:rPr lang="en-IE" baseline="0" dirty="0"/>
              <a:t>In this regard this survey is particularly insightful because it goes beyond examining consumption and asks consumers about how they use and value news.</a:t>
            </a:r>
          </a:p>
          <a:p>
            <a:r>
              <a:rPr lang="en-IE" baseline="0" dirty="0"/>
              <a:t>It is important to track these changes to show how the relationship with news is developing. </a:t>
            </a:r>
          </a:p>
          <a:p>
            <a:r>
              <a:rPr lang="en-IE" sz="1200" kern="1200" dirty="0">
                <a:solidFill>
                  <a:schemeClr val="tx1"/>
                </a:solidFill>
                <a:effectLst/>
                <a:latin typeface="+mn-lt"/>
                <a:ea typeface="+mn-ea"/>
                <a:cs typeface="+mn-cs"/>
              </a:rPr>
              <a:t>This is</a:t>
            </a:r>
            <a:r>
              <a:rPr lang="en-IE" sz="1200" kern="1200" baseline="0" dirty="0">
                <a:solidFill>
                  <a:schemeClr val="tx1"/>
                </a:solidFill>
                <a:effectLst/>
                <a:latin typeface="+mn-lt"/>
                <a:ea typeface="+mn-ea"/>
                <a:cs typeface="+mn-cs"/>
              </a:rPr>
              <a:t> the</a:t>
            </a:r>
            <a:r>
              <a:rPr lang="en-IE" sz="1200" kern="1200" dirty="0">
                <a:solidFill>
                  <a:schemeClr val="tx1"/>
                </a:solidFill>
                <a:effectLst/>
                <a:latin typeface="+mn-lt"/>
                <a:ea typeface="+mn-ea"/>
                <a:cs typeface="+mn-cs"/>
              </a:rPr>
              <a:t> second year examining national news consumption and how journalism</a:t>
            </a:r>
            <a:r>
              <a:rPr lang="en-IE" sz="1200" kern="1200" baseline="0" dirty="0">
                <a:solidFill>
                  <a:schemeClr val="tx1"/>
                </a:solidFill>
                <a:effectLst/>
                <a:latin typeface="+mn-lt"/>
                <a:ea typeface="+mn-ea"/>
                <a:cs typeface="+mn-cs"/>
              </a:rPr>
              <a:t> </a:t>
            </a:r>
            <a:r>
              <a:rPr lang="en-IE" sz="1200" kern="1200" dirty="0">
                <a:solidFill>
                  <a:schemeClr val="tx1"/>
                </a:solidFill>
                <a:effectLst/>
                <a:latin typeface="+mn-lt"/>
                <a:ea typeface="+mn-ea"/>
                <a:cs typeface="+mn-cs"/>
              </a:rPr>
              <a:t>it is valued in Ireland’s </a:t>
            </a:r>
          </a:p>
          <a:p>
            <a:r>
              <a:rPr lang="en-IE" sz="1200" kern="1200" dirty="0">
                <a:solidFill>
                  <a:schemeClr val="tx1"/>
                </a:solidFill>
                <a:effectLst/>
                <a:latin typeface="+mn-lt"/>
                <a:ea typeface="+mn-ea"/>
                <a:cs typeface="+mn-cs"/>
              </a:rPr>
              <a:t>Building</a:t>
            </a:r>
            <a:r>
              <a:rPr lang="en-IE" sz="1200" kern="1200" baseline="0" dirty="0">
                <a:solidFill>
                  <a:schemeClr val="tx1"/>
                </a:solidFill>
                <a:effectLst/>
                <a:latin typeface="+mn-lt"/>
                <a:ea typeface="+mn-ea"/>
                <a:cs typeface="+mn-cs"/>
              </a:rPr>
              <a:t> on last year survey we are now seeing the changing patterns in use and attitudes to news and can place Ireland in the wider international context. </a:t>
            </a:r>
          </a:p>
          <a:p>
            <a:r>
              <a:rPr lang="en-IE" sz="1200" kern="1200" baseline="0" dirty="0">
                <a:solidFill>
                  <a:schemeClr val="tx1"/>
                </a:solidFill>
                <a:effectLst/>
                <a:latin typeface="+mn-lt"/>
                <a:ea typeface="+mn-ea"/>
                <a:cs typeface="+mn-cs"/>
              </a:rPr>
              <a:t>This morning I can going to briefly run through some of the main findings in the report. </a:t>
            </a:r>
            <a:endParaRPr lang="en-IE" dirty="0"/>
          </a:p>
          <a:p>
            <a:endParaRPr lang="en-IE" baseline="0" dirty="0"/>
          </a:p>
          <a:p>
            <a:endParaRPr lang="en-IE" baseline="0" dirty="0"/>
          </a:p>
          <a:p>
            <a:endParaRPr lang="en-IE" dirty="0"/>
          </a:p>
          <a:p>
            <a:endParaRPr lang="en-IE" dirty="0"/>
          </a:p>
        </p:txBody>
      </p:sp>
      <p:sp>
        <p:nvSpPr>
          <p:cNvPr id="4" name="Slide Number Placeholder 3"/>
          <p:cNvSpPr>
            <a:spLocks noGrp="1"/>
          </p:cNvSpPr>
          <p:nvPr>
            <p:ph type="sldNum" sz="quarter" idx="10"/>
          </p:nvPr>
        </p:nvSpPr>
        <p:spPr/>
        <p:txBody>
          <a:bodyPr/>
          <a:lstStyle/>
          <a:p>
            <a:fld id="{24E2FCEF-68A7-AB45-99B3-7E8905F3053F}" type="slidenum">
              <a:rPr lang="en-GB" smtClean="0"/>
              <a:t>38</a:t>
            </a:fld>
            <a:endParaRPr lang="en-GB" dirty="0"/>
          </a:p>
        </p:txBody>
      </p:sp>
    </p:spTree>
    <p:extLst>
      <p:ext uri="{BB962C8B-B14F-4D97-AF65-F5344CB8AC3E}">
        <p14:creationId xmlns:p14="http://schemas.microsoft.com/office/powerpoint/2010/main" val="31960340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Secondly people are accessing it several times a day and even more so today. You can see an increase here each year. </a:t>
            </a:r>
          </a:p>
          <a:p>
            <a:r>
              <a:rPr lang="en-IE" dirty="0"/>
              <a:t>Larger numbers of people repeatedly checking the news. Fresh content on websites is important</a:t>
            </a:r>
          </a:p>
        </p:txBody>
      </p:sp>
      <p:sp>
        <p:nvSpPr>
          <p:cNvPr id="4" name="Slide Number Placeholder 3"/>
          <p:cNvSpPr>
            <a:spLocks noGrp="1"/>
          </p:cNvSpPr>
          <p:nvPr>
            <p:ph type="sldNum" sz="quarter" idx="10"/>
          </p:nvPr>
        </p:nvSpPr>
        <p:spPr/>
        <p:txBody>
          <a:bodyPr/>
          <a:lstStyle/>
          <a:p>
            <a:fld id="{4D1928A7-C170-443F-A86D-309A49151D28}" type="slidenum">
              <a:rPr lang="en-IE" smtClean="0"/>
              <a:t>5</a:t>
            </a:fld>
            <a:endParaRPr lang="en-IE"/>
          </a:p>
        </p:txBody>
      </p:sp>
    </p:spTree>
    <p:extLst>
      <p:ext uri="{BB962C8B-B14F-4D97-AF65-F5344CB8AC3E}">
        <p14:creationId xmlns:p14="http://schemas.microsoft.com/office/powerpoint/2010/main" val="3764158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On this basis we can split the population into three types of news user:</a:t>
            </a:r>
          </a:p>
          <a:p>
            <a:endParaRPr lang="en-IE" dirty="0"/>
          </a:p>
          <a:p>
            <a:r>
              <a:rPr lang="en-IE" dirty="0"/>
              <a:t>News lovers – extremely interested, access more than 5 times a day</a:t>
            </a:r>
          </a:p>
          <a:p>
            <a:r>
              <a:rPr lang="en-IE" dirty="0"/>
              <a:t>Daily briefers – very or extremely interested, less than 5 times a day</a:t>
            </a:r>
          </a:p>
          <a:p>
            <a:r>
              <a:rPr lang="en-IE" dirty="0"/>
              <a:t>Casual users – somewhat interested and access once a day or less</a:t>
            </a:r>
          </a:p>
          <a:p>
            <a:endParaRPr lang="en-IE" dirty="0"/>
          </a:p>
          <a:p>
            <a:r>
              <a:rPr lang="en-IE" dirty="0"/>
              <a:t>The proportion of news lovers is increasing.</a:t>
            </a:r>
          </a:p>
        </p:txBody>
      </p:sp>
      <p:sp>
        <p:nvSpPr>
          <p:cNvPr id="4" name="Slide Number Placeholder 3"/>
          <p:cNvSpPr>
            <a:spLocks noGrp="1"/>
          </p:cNvSpPr>
          <p:nvPr>
            <p:ph type="sldNum" sz="quarter" idx="10"/>
          </p:nvPr>
        </p:nvSpPr>
        <p:spPr/>
        <p:txBody>
          <a:bodyPr/>
          <a:lstStyle/>
          <a:p>
            <a:fld id="{4D1928A7-C170-443F-A86D-309A49151D28}" type="slidenum">
              <a:rPr lang="en-IE" smtClean="0"/>
              <a:t>6</a:t>
            </a:fld>
            <a:endParaRPr lang="en-IE"/>
          </a:p>
        </p:txBody>
      </p:sp>
    </p:spTree>
    <p:extLst>
      <p:ext uri="{BB962C8B-B14F-4D97-AF65-F5344CB8AC3E}">
        <p14:creationId xmlns:p14="http://schemas.microsoft.com/office/powerpoint/2010/main" val="37536656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Looking at Ireland compared to other countries we also have a relatively large proportion of news lovers.</a:t>
            </a:r>
          </a:p>
        </p:txBody>
      </p:sp>
      <p:sp>
        <p:nvSpPr>
          <p:cNvPr id="4" name="Slide Number Placeholder 3"/>
          <p:cNvSpPr>
            <a:spLocks noGrp="1"/>
          </p:cNvSpPr>
          <p:nvPr>
            <p:ph type="sldNum" sz="quarter" idx="10"/>
          </p:nvPr>
        </p:nvSpPr>
        <p:spPr/>
        <p:txBody>
          <a:bodyPr/>
          <a:lstStyle/>
          <a:p>
            <a:fld id="{24E2FCEF-68A7-AB45-99B3-7E8905F3053F}" type="slidenum">
              <a:rPr lang="en-GB" smtClean="0"/>
              <a:t>7</a:t>
            </a:fld>
            <a:endParaRPr lang="en-GB" dirty="0"/>
          </a:p>
        </p:txBody>
      </p:sp>
    </p:spTree>
    <p:extLst>
      <p:ext uri="{BB962C8B-B14F-4D97-AF65-F5344CB8AC3E}">
        <p14:creationId xmlns:p14="http://schemas.microsoft.com/office/powerpoint/2010/main" val="14405957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In terms of age, news lovers tend to be older. Casual users tend to be younger. </a:t>
            </a:r>
          </a:p>
        </p:txBody>
      </p:sp>
      <p:sp>
        <p:nvSpPr>
          <p:cNvPr id="4" name="Slide Number Placeholder 3"/>
          <p:cNvSpPr>
            <a:spLocks noGrp="1"/>
          </p:cNvSpPr>
          <p:nvPr>
            <p:ph type="sldNum" sz="quarter" idx="10"/>
          </p:nvPr>
        </p:nvSpPr>
        <p:spPr/>
        <p:txBody>
          <a:bodyPr/>
          <a:lstStyle/>
          <a:p>
            <a:fld id="{24E2FCEF-68A7-AB45-99B3-7E8905F3053F}" type="slidenum">
              <a:rPr lang="en-GB" smtClean="0"/>
              <a:t>8</a:t>
            </a:fld>
            <a:endParaRPr lang="en-GB" dirty="0"/>
          </a:p>
        </p:txBody>
      </p:sp>
    </p:spTree>
    <p:extLst>
      <p:ext uri="{BB962C8B-B14F-4D97-AF65-F5344CB8AC3E}">
        <p14:creationId xmlns:p14="http://schemas.microsoft.com/office/powerpoint/2010/main" val="36812225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Moving onto News Avoidance. </a:t>
            </a:r>
          </a:p>
          <a:p>
            <a:r>
              <a:rPr lang="en-IE" dirty="0"/>
              <a:t>While we have a high proportion of news lovers we also have a high proportion of people avoiding the news.</a:t>
            </a:r>
          </a:p>
          <a:p>
            <a:r>
              <a:rPr lang="en-IE" dirty="0"/>
              <a:t>In terms of the age groups younger people far more likely to actively avoid the news.</a:t>
            </a:r>
          </a:p>
        </p:txBody>
      </p:sp>
      <p:sp>
        <p:nvSpPr>
          <p:cNvPr id="4" name="Slide Number Placeholder 3"/>
          <p:cNvSpPr>
            <a:spLocks noGrp="1"/>
          </p:cNvSpPr>
          <p:nvPr>
            <p:ph type="sldNum" sz="quarter" idx="10"/>
          </p:nvPr>
        </p:nvSpPr>
        <p:spPr/>
        <p:txBody>
          <a:bodyPr/>
          <a:lstStyle/>
          <a:p>
            <a:fld id="{24E2FCEF-68A7-AB45-99B3-7E8905F3053F}" type="slidenum">
              <a:rPr lang="en-GB" smtClean="0"/>
              <a:t>9</a:t>
            </a:fld>
            <a:endParaRPr lang="en-GB" dirty="0"/>
          </a:p>
        </p:txBody>
      </p:sp>
    </p:spTree>
    <p:extLst>
      <p:ext uri="{BB962C8B-B14F-4D97-AF65-F5344CB8AC3E}">
        <p14:creationId xmlns:p14="http://schemas.microsoft.com/office/powerpoint/2010/main" val="2542436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So, why:</a:t>
            </a:r>
          </a:p>
          <a:p>
            <a:r>
              <a:rPr lang="en-IE" dirty="0"/>
              <a:t>53% say that it has a negative effect on their mood. Suggesting that content is important here. </a:t>
            </a:r>
          </a:p>
          <a:p>
            <a:endParaRPr lang="en-IE" dirty="0"/>
          </a:p>
          <a:p>
            <a:r>
              <a:rPr lang="en-IE" dirty="0"/>
              <a:t>While “Bad news sells” about specific events, it may turn off people in general; if it’s pervasive.</a:t>
            </a:r>
          </a:p>
          <a:p>
            <a:r>
              <a:rPr lang="en-IE" dirty="0"/>
              <a:t>Similar for people feeling that they cannot do anything about it. </a:t>
            </a:r>
          </a:p>
          <a:p>
            <a:endParaRPr lang="en-IE" dirty="0"/>
          </a:p>
        </p:txBody>
      </p:sp>
      <p:sp>
        <p:nvSpPr>
          <p:cNvPr id="4" name="Slide Number Placeholder 3"/>
          <p:cNvSpPr>
            <a:spLocks noGrp="1"/>
          </p:cNvSpPr>
          <p:nvPr>
            <p:ph type="sldNum" sz="quarter" idx="10"/>
          </p:nvPr>
        </p:nvSpPr>
        <p:spPr/>
        <p:txBody>
          <a:bodyPr/>
          <a:lstStyle/>
          <a:p>
            <a:fld id="{4D1928A7-C170-443F-A86D-309A49151D28}" type="slidenum">
              <a:rPr lang="en-IE" smtClean="0"/>
              <a:t>10</a:t>
            </a:fld>
            <a:endParaRPr lang="en-IE"/>
          </a:p>
        </p:txBody>
      </p:sp>
    </p:spTree>
    <p:extLst>
      <p:ext uri="{BB962C8B-B14F-4D97-AF65-F5344CB8AC3E}">
        <p14:creationId xmlns:p14="http://schemas.microsoft.com/office/powerpoint/2010/main" val="1173997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0070C0"/>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blackWhite">
          <a:xfrm>
            <a:off x="1104733" y="2913689"/>
            <a:ext cx="6939520" cy="1645920"/>
          </a:xfrm>
          <a:solidFill>
            <a:srgbClr val="FFFFFF"/>
          </a:solidFill>
          <a:ln w="38100">
            <a:solidFill>
              <a:srgbClr val="404040"/>
            </a:solidFill>
          </a:ln>
        </p:spPr>
        <p:txBody>
          <a:bodyPr lIns="274320" rIns="274320" anchor="ctr" anchorCtr="1">
            <a:normAutofit/>
          </a:bodyPr>
          <a:lstStyle>
            <a:lvl1pPr algn="ctr">
              <a:defRPr sz="3000">
                <a:solidFill>
                  <a:srgbClr val="262626"/>
                </a:solidFill>
                <a:latin typeface="Arial" charset="0"/>
                <a:ea typeface="Arial" charset="0"/>
                <a:cs typeface="Arial" charset="0"/>
              </a:defRPr>
            </a:lvl1pPr>
          </a:lstStyle>
          <a:p>
            <a:r>
              <a:rPr lang="en-US" dirty="0"/>
              <a:t>Click to edit Master title style</a:t>
            </a:r>
          </a:p>
        </p:txBody>
      </p:sp>
      <p:sp>
        <p:nvSpPr>
          <p:cNvPr id="3" name="Subtitle 2"/>
          <p:cNvSpPr>
            <a:spLocks noGrp="1"/>
          </p:cNvSpPr>
          <p:nvPr>
            <p:ph type="subTitle" idx="1"/>
          </p:nvPr>
        </p:nvSpPr>
        <p:spPr>
          <a:xfrm>
            <a:off x="1193370" y="5018971"/>
            <a:ext cx="6804389" cy="978873"/>
          </a:xfrm>
          <a:noFill/>
        </p:spPr>
        <p:txBody>
          <a:bodyPr>
            <a:normAutofit/>
          </a:bodyPr>
          <a:lstStyle>
            <a:lvl1pPr marL="0" indent="0" algn="ctr">
              <a:buNone/>
              <a:defRPr sz="3000">
                <a:solidFill>
                  <a:schemeClr val="tx1">
                    <a:lumMod val="75000"/>
                    <a:lumOff val="25000"/>
                  </a:schemeClr>
                </a:solidFill>
                <a:latin typeface="Arial" charset="0"/>
                <a:ea typeface="Arial" charset="0"/>
                <a:cs typeface="Arial" charset="0"/>
              </a:defRPr>
            </a:lvl1pPr>
            <a:lvl2pPr marL="457200" indent="0" algn="ctr">
              <a:buNone/>
              <a:defRPr sz="19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89968158"/>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230412" y="945399"/>
            <a:ext cx="6940296" cy="1645920"/>
          </a:xfrm>
          <a:solidFill>
            <a:srgbClr val="FFFFFF"/>
          </a:solidFill>
          <a:ln w="38100">
            <a:solidFill>
              <a:srgbClr val="404040"/>
            </a:solidFill>
          </a:ln>
        </p:spPr>
        <p:txBody>
          <a:bodyPr lIns="274320" rIns="274320" anchor="ctr" anchorCtr="1">
            <a:normAutofit/>
          </a:bodyPr>
          <a:lstStyle>
            <a:lvl1pPr>
              <a:defRPr sz="2500">
                <a:solidFill>
                  <a:srgbClr val="262626"/>
                </a:solidFill>
                <a:latin typeface="Arial" charset="0"/>
                <a:ea typeface="Arial" charset="0"/>
                <a:cs typeface="Arial" charset="0"/>
              </a:defRPr>
            </a:lvl1pPr>
          </a:lstStyle>
          <a:p>
            <a:r>
              <a:rPr lang="en-US" dirty="0"/>
              <a:t>Click to edit Master title style</a:t>
            </a:r>
          </a:p>
        </p:txBody>
      </p:sp>
      <p:sp>
        <p:nvSpPr>
          <p:cNvPr id="3" name="Text Placeholder 2"/>
          <p:cNvSpPr>
            <a:spLocks noGrp="1"/>
          </p:cNvSpPr>
          <p:nvPr>
            <p:ph type="body" idx="1"/>
          </p:nvPr>
        </p:nvSpPr>
        <p:spPr>
          <a:xfrm>
            <a:off x="1230412" y="3264215"/>
            <a:ext cx="6940295" cy="808471"/>
          </a:xfrm>
        </p:spPr>
        <p:txBody>
          <a:bodyPr anchor="t" anchorCtr="1">
            <a:normAutofit/>
          </a:bodyPr>
          <a:lstStyle>
            <a:lvl1pPr marL="0" indent="0">
              <a:buNone/>
              <a:defRPr sz="2000">
                <a:solidFill>
                  <a:schemeClr val="tx1"/>
                </a:solidFill>
                <a:latin typeface="Arial" charset="0"/>
                <a:ea typeface="Arial" charset="0"/>
                <a:cs typeface="Arial" charset="0"/>
              </a:defRPr>
            </a:lvl1pPr>
            <a:lvl2pPr marL="457200" indent="0">
              <a:buNone/>
              <a:defRPr sz="19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662171" y="4510914"/>
            <a:ext cx="2056704" cy="2117765"/>
          </a:xfrm>
          <a:prstGeom prst="rect">
            <a:avLst/>
          </a:prstGeom>
        </p:spPr>
      </p:pic>
    </p:spTree>
    <p:extLst>
      <p:ext uri="{BB962C8B-B14F-4D97-AF65-F5344CB8AC3E}">
        <p14:creationId xmlns:p14="http://schemas.microsoft.com/office/powerpoint/2010/main" val="689238165"/>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1606045" y="1739142"/>
            <a:ext cx="5937755" cy="3101983"/>
          </a:xfrm>
        </p:spPr>
        <p:txBody>
          <a:bodyPr vert="eaVert">
            <a:normAutofit/>
          </a:bodyPr>
          <a:lstStyle>
            <a:lvl1pPr>
              <a:defRPr sz="1800">
                <a:latin typeface="Arial" charset="0"/>
                <a:ea typeface="Arial" charset="0"/>
                <a:cs typeface="Arial" charset="0"/>
              </a:defRPr>
            </a:lvl1pPr>
            <a:lvl2pPr>
              <a:defRPr sz="1800">
                <a:latin typeface="Arial" charset="0"/>
                <a:ea typeface="Arial" charset="0"/>
                <a:cs typeface="Arial" charset="0"/>
              </a:defRPr>
            </a:lvl2pPr>
            <a:lvl3pPr>
              <a:defRPr sz="1800">
                <a:latin typeface="Arial" charset="0"/>
                <a:ea typeface="Arial" charset="0"/>
                <a:cs typeface="Arial" charset="0"/>
              </a:defRPr>
            </a:lvl3pPr>
            <a:lvl4pPr>
              <a:defRPr sz="1800">
                <a:latin typeface="Arial" charset="0"/>
                <a:ea typeface="Arial" charset="0"/>
                <a:cs typeface="Arial" charset="0"/>
              </a:defRPr>
            </a:lvl4pPr>
            <a:lvl5pPr>
              <a:defRPr sz="1800">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1"/>
          <p:cNvSpPr>
            <a:spLocks noGrp="1"/>
          </p:cNvSpPr>
          <p:nvPr>
            <p:ph type="title"/>
          </p:nvPr>
        </p:nvSpPr>
        <p:spPr>
          <a:xfrm>
            <a:off x="1575048" y="437750"/>
            <a:ext cx="5937755" cy="724623"/>
          </a:xfrm>
        </p:spPr>
        <p:txBody>
          <a:bodyPr>
            <a:normAutofit/>
          </a:bodyPr>
          <a:lstStyle>
            <a:lvl1pPr>
              <a:defRPr sz="2000">
                <a:latin typeface="Arial" charset="0"/>
                <a:ea typeface="Arial" charset="0"/>
                <a:cs typeface="Arial" charset="0"/>
              </a:defRPr>
            </a:lvl1pPr>
          </a:lstStyle>
          <a:p>
            <a:r>
              <a:rPr lang="en-US" dirty="0"/>
              <a:t>Click to edit Master title style</a:t>
            </a:r>
          </a:p>
        </p:txBody>
      </p:sp>
      <p:sp>
        <p:nvSpPr>
          <p:cNvPr id="4" name="Footer Placeholder 3"/>
          <p:cNvSpPr>
            <a:spLocks noGrp="1"/>
          </p:cNvSpPr>
          <p:nvPr>
            <p:ph type="ftr" sz="quarter" idx="11"/>
          </p:nvPr>
        </p:nvSpPr>
        <p:spPr>
          <a:xfrm>
            <a:off x="4232475" y="6416299"/>
            <a:ext cx="4911525" cy="364366"/>
          </a:xfrm>
        </p:spPr>
        <p:txBody>
          <a:bodyPr/>
          <a:lstStyle>
            <a:lvl1pPr>
              <a:defRPr sz="1400" b="1"/>
            </a:lvl1pPr>
          </a:lstStyle>
          <a:p>
            <a:pPr algn="ctr"/>
            <a:r>
              <a:rPr lang="en-GB" dirty="0"/>
              <a:t>Digital News Report Ireland 2016</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24" y="6080914"/>
            <a:ext cx="2003156" cy="777086"/>
          </a:xfrm>
          <a:prstGeom prst="rect">
            <a:avLst/>
          </a:prstGeom>
        </p:spPr>
      </p:pic>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4173" y="6080914"/>
            <a:ext cx="1815904" cy="699596"/>
          </a:xfrm>
          <a:prstGeom prst="rect">
            <a:avLst/>
          </a:prstGeom>
        </p:spPr>
      </p:pic>
    </p:spTree>
    <p:extLst>
      <p:ext uri="{BB962C8B-B14F-4D97-AF65-F5344CB8AC3E}">
        <p14:creationId xmlns:p14="http://schemas.microsoft.com/office/powerpoint/2010/main" val="20461259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21211" y="937260"/>
            <a:ext cx="1053966" cy="4983480"/>
          </a:xfrm>
        </p:spPr>
        <p:txBody>
          <a:bodyPr vert="eaVert"/>
          <a:lstStyle>
            <a:lvl1pPr>
              <a:defRPr sz="2000">
                <a:latin typeface="Arial" charset="0"/>
                <a:ea typeface="Arial" charset="0"/>
                <a:cs typeface="Arial" charset="0"/>
              </a:defRPr>
            </a:lvl1pPr>
          </a:lstStyle>
          <a:p>
            <a:r>
              <a:rPr lang="en-US" dirty="0"/>
              <a:t>Click to edit Master title style</a:t>
            </a:r>
          </a:p>
        </p:txBody>
      </p:sp>
      <p:sp>
        <p:nvSpPr>
          <p:cNvPr id="3" name="Vertical Text Placeholder 2"/>
          <p:cNvSpPr>
            <a:spLocks noGrp="1"/>
          </p:cNvSpPr>
          <p:nvPr>
            <p:ph type="body" orient="vert" idx="1"/>
          </p:nvPr>
        </p:nvSpPr>
        <p:spPr>
          <a:xfrm>
            <a:off x="2318969" y="937260"/>
            <a:ext cx="4716174" cy="4983480"/>
          </a:xfrm>
        </p:spPr>
        <p:txBody>
          <a:bodyPr vert="eaVert">
            <a:normAutofit/>
          </a:bodyPr>
          <a:lstStyle>
            <a:lvl1pPr>
              <a:defRPr sz="1800">
                <a:latin typeface="Arial" charset="0"/>
                <a:ea typeface="Arial" charset="0"/>
                <a:cs typeface="Arial" charset="0"/>
              </a:defRPr>
            </a:lvl1pPr>
            <a:lvl2pPr>
              <a:defRPr sz="1800">
                <a:latin typeface="Arial" charset="0"/>
                <a:ea typeface="Arial" charset="0"/>
                <a:cs typeface="Arial" charset="0"/>
              </a:defRPr>
            </a:lvl2pPr>
            <a:lvl3pPr>
              <a:defRPr sz="1800">
                <a:latin typeface="Arial" charset="0"/>
                <a:ea typeface="Arial" charset="0"/>
                <a:cs typeface="Arial" charset="0"/>
              </a:defRPr>
            </a:lvl3pPr>
            <a:lvl4pPr>
              <a:defRPr sz="1800">
                <a:latin typeface="Arial" charset="0"/>
                <a:ea typeface="Arial" charset="0"/>
                <a:cs typeface="Arial" charset="0"/>
              </a:defRPr>
            </a:lvl4pPr>
            <a:lvl5pPr>
              <a:defRPr sz="1800">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027" y="5941711"/>
            <a:ext cx="2177226" cy="838799"/>
          </a:xfrm>
          <a:prstGeom prst="rect">
            <a:avLst/>
          </a:prstGeom>
        </p:spPr>
      </p:pic>
    </p:spTree>
    <p:extLst>
      <p:ext uri="{BB962C8B-B14F-4D97-AF65-F5344CB8AC3E}">
        <p14:creationId xmlns:p14="http://schemas.microsoft.com/office/powerpoint/2010/main" val="15839081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8" name="Text Placeholder 7"/>
          <p:cNvSpPr>
            <a:spLocks noGrp="1"/>
          </p:cNvSpPr>
          <p:nvPr>
            <p:ph type="body" sz="quarter" idx="12"/>
          </p:nvPr>
        </p:nvSpPr>
        <p:spPr>
          <a:xfrm>
            <a:off x="179389" y="6255560"/>
            <a:ext cx="6408836" cy="485808"/>
          </a:xfrm>
          <a:prstGeom prst="rect">
            <a:avLst/>
          </a:prstGeom>
        </p:spPr>
        <p:txBody>
          <a:bodyPr/>
          <a:lstStyle>
            <a:lvl1pPr>
              <a:defRPr sz="600" b="1">
                <a:solidFill>
                  <a:schemeClr val="tx1"/>
                </a:solidFill>
              </a:defRPr>
            </a:lvl1pPr>
            <a:lvl2pPr>
              <a:defRPr sz="525" b="1" i="1">
                <a:solidFill>
                  <a:schemeClr val="tx1"/>
                </a:solidFill>
              </a:defRPr>
            </a:lvl2pPr>
            <a:lvl3pPr>
              <a:defRPr sz="600" b="1">
                <a:solidFill>
                  <a:schemeClr val="tx1"/>
                </a:solidFill>
              </a:defRPr>
            </a:lvl3pPr>
            <a:lvl4pPr>
              <a:defRPr sz="600" b="1">
                <a:solidFill>
                  <a:schemeClr val="tx1"/>
                </a:solidFill>
              </a:defRPr>
            </a:lvl4pPr>
            <a:lvl5pPr>
              <a:defRPr sz="600" b="1">
                <a:solidFill>
                  <a:schemeClr val="tx1"/>
                </a:solidFill>
              </a:defRPr>
            </a:lvl5pPr>
          </a:lstStyle>
          <a:p>
            <a:pPr lvl="0"/>
            <a:r>
              <a:rPr lang="en-US"/>
              <a:t>Click to edit Master text styles</a:t>
            </a:r>
          </a:p>
          <a:p>
            <a:pPr lvl="1"/>
            <a:r>
              <a:rPr lang="en-US"/>
              <a:t>Second level</a:t>
            </a:r>
          </a:p>
        </p:txBody>
      </p:sp>
      <p:sp>
        <p:nvSpPr>
          <p:cNvPr id="6" name="Text Placeholder 5"/>
          <p:cNvSpPr>
            <a:spLocks noGrp="1"/>
          </p:cNvSpPr>
          <p:nvPr>
            <p:ph type="body" sz="quarter" idx="11"/>
          </p:nvPr>
        </p:nvSpPr>
        <p:spPr>
          <a:xfrm>
            <a:off x="395288" y="620713"/>
            <a:ext cx="8353425" cy="292100"/>
          </a:xfrm>
          <a:prstGeom prst="rect">
            <a:avLst/>
          </a:prstGeom>
          <a:ln w="19050">
            <a:solidFill>
              <a:srgbClr val="C00000"/>
            </a:solidFill>
          </a:ln>
        </p:spPr>
        <p:txBody>
          <a:bodyPr/>
          <a:lstStyle>
            <a:lvl1pPr>
              <a:defRPr i="1">
                <a:solidFill>
                  <a:schemeClr val="tx1"/>
                </a:solidFill>
              </a:defRPr>
            </a:lvl1pPr>
            <a:lvl2pPr>
              <a:defRPr i="1">
                <a:solidFill>
                  <a:schemeClr val="tx1"/>
                </a:solidFill>
              </a:defRPr>
            </a:lvl2pPr>
            <a:lvl3pPr>
              <a:defRPr i="1">
                <a:solidFill>
                  <a:schemeClr val="tx1"/>
                </a:solidFill>
              </a:defRPr>
            </a:lvl3pPr>
            <a:lvl4pPr>
              <a:defRPr i="1">
                <a:solidFill>
                  <a:schemeClr val="tx1"/>
                </a:solidFill>
              </a:defRPr>
            </a:lvl4pPr>
            <a:lvl5pPr>
              <a:defRPr i="1">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 name="Title 1"/>
          <p:cNvSpPr>
            <a:spLocks noGrp="1"/>
          </p:cNvSpPr>
          <p:nvPr>
            <p:ph type="title"/>
          </p:nvPr>
        </p:nvSpPr>
        <p:spPr/>
        <p:txBody>
          <a:bodyPr/>
          <a:lstStyle/>
          <a:p>
            <a:r>
              <a:rPr lang="en-US"/>
              <a:t>Click to edit Master title style</a:t>
            </a:r>
            <a:endParaRPr lang="en-GB" dirty="0"/>
          </a:p>
        </p:txBody>
      </p:sp>
      <p:sp>
        <p:nvSpPr>
          <p:cNvPr id="4" name="Rectangle 3"/>
          <p:cNvSpPr/>
          <p:nvPr userDrawn="1"/>
        </p:nvSpPr>
        <p:spPr>
          <a:xfrm>
            <a:off x="8900703" y="6540299"/>
            <a:ext cx="277640" cy="184666"/>
          </a:xfrm>
          <a:prstGeom prst="rect">
            <a:avLst/>
          </a:prstGeom>
        </p:spPr>
        <p:txBody>
          <a:bodyPr wrap="none">
            <a:spAutoFit/>
          </a:bodyPr>
          <a:lstStyle/>
          <a:p>
            <a:fld id="{73B2A351-FDD8-4BE1-B344-345A3AA5D2CB}" type="slidenum">
              <a:rPr lang="da-DK" sz="600" smtClean="0">
                <a:solidFill>
                  <a:srgbClr val="A7A9AC"/>
                </a:solidFill>
              </a:rPr>
              <a:pPr/>
              <a:t>‹#›</a:t>
            </a:fld>
            <a:endParaRPr lang="en-GB" sz="600" dirty="0">
              <a:solidFill>
                <a:srgbClr val="A7A9AC"/>
              </a:solidFill>
            </a:endParaRPr>
          </a:p>
        </p:txBody>
      </p:sp>
    </p:spTree>
    <p:extLst>
      <p:ext uri="{BB962C8B-B14F-4D97-AF65-F5344CB8AC3E}">
        <p14:creationId xmlns:p14="http://schemas.microsoft.com/office/powerpoint/2010/main" val="4094617856"/>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852408" y="1723643"/>
            <a:ext cx="7387704" cy="3101983"/>
          </a:xfrm>
        </p:spPr>
        <p:txBody>
          <a:bodyPr>
            <a:normAutofit/>
          </a:bodyPr>
          <a:lstStyle>
            <a:lvl1pPr>
              <a:defRPr sz="1800">
                <a:latin typeface="Arial" charset="0"/>
                <a:ea typeface="Arial" charset="0"/>
                <a:cs typeface="Arial" charset="0"/>
              </a:defRPr>
            </a:lvl1pPr>
            <a:lvl2pPr>
              <a:defRPr sz="1800">
                <a:latin typeface="Arial" charset="0"/>
                <a:ea typeface="Arial" charset="0"/>
                <a:cs typeface="Arial" charset="0"/>
              </a:defRPr>
            </a:lvl2pPr>
            <a:lvl3pPr>
              <a:defRPr sz="1800">
                <a:latin typeface="Arial" charset="0"/>
                <a:ea typeface="Arial" charset="0"/>
                <a:cs typeface="Arial" charset="0"/>
              </a:defRPr>
            </a:lvl3pPr>
            <a:lvl4pPr>
              <a:defRPr sz="1800">
                <a:latin typeface="Arial" charset="0"/>
                <a:ea typeface="Arial" charset="0"/>
                <a:cs typeface="Arial" charset="0"/>
              </a:defRPr>
            </a:lvl4pPr>
            <a:lvl5pPr>
              <a:defRPr sz="1800">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Title 1"/>
          <p:cNvSpPr>
            <a:spLocks noGrp="1"/>
          </p:cNvSpPr>
          <p:nvPr>
            <p:ph type="title"/>
          </p:nvPr>
        </p:nvSpPr>
        <p:spPr>
          <a:xfrm>
            <a:off x="1575048" y="437750"/>
            <a:ext cx="5937755" cy="724623"/>
          </a:xfrm>
        </p:spPr>
        <p:txBody>
          <a:bodyPr>
            <a:normAutofit/>
          </a:bodyPr>
          <a:lstStyle>
            <a:lvl1pPr>
              <a:defRPr sz="2000">
                <a:latin typeface="Arial" charset="0"/>
                <a:ea typeface="Arial" charset="0"/>
                <a:cs typeface="Arial" charset="0"/>
              </a:defRPr>
            </a:lvl1pPr>
          </a:lstStyle>
          <a:p>
            <a:r>
              <a:rPr lang="en-US" dirty="0"/>
              <a:t>Click to edit Master title style</a:t>
            </a:r>
          </a:p>
        </p:txBody>
      </p:sp>
      <p:sp>
        <p:nvSpPr>
          <p:cNvPr id="5" name="Footer Placeholder 3"/>
          <p:cNvSpPr>
            <a:spLocks noGrp="1"/>
          </p:cNvSpPr>
          <p:nvPr>
            <p:ph type="ftr" sz="quarter" idx="11"/>
          </p:nvPr>
        </p:nvSpPr>
        <p:spPr>
          <a:xfrm>
            <a:off x="4232475" y="6364764"/>
            <a:ext cx="4911525" cy="364366"/>
          </a:xfrm>
        </p:spPr>
        <p:txBody>
          <a:bodyPr/>
          <a:lstStyle>
            <a:lvl1pPr>
              <a:defRPr sz="1400" b="1"/>
            </a:lvl1pPr>
          </a:lstStyle>
          <a:p>
            <a:pPr algn="ctr"/>
            <a:r>
              <a:rPr lang="en-GB" dirty="0"/>
              <a:t>Digital News Report Ireland 2016</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24" y="6080914"/>
            <a:ext cx="2003156" cy="777086"/>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4173" y="6080914"/>
            <a:ext cx="1815904" cy="699596"/>
          </a:xfrm>
          <a:prstGeom prst="rect">
            <a:avLst/>
          </a:prstGeom>
        </p:spPr>
      </p:pic>
    </p:spTree>
    <p:extLst>
      <p:ext uri="{BB962C8B-B14F-4D97-AF65-F5344CB8AC3E}">
        <p14:creationId xmlns:p14="http://schemas.microsoft.com/office/powerpoint/2010/main" val="1634132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575048" y="437750"/>
            <a:ext cx="5937755" cy="724623"/>
          </a:xfrm>
        </p:spPr>
        <p:txBody>
          <a:bodyPr>
            <a:normAutofit/>
          </a:bodyPr>
          <a:lstStyle>
            <a:lvl1pPr>
              <a:defRPr sz="2000">
                <a:latin typeface="Arial" charset="0"/>
                <a:ea typeface="Arial" charset="0"/>
                <a:cs typeface="Arial" charset="0"/>
              </a:defRPr>
            </a:lvl1pPr>
          </a:lstStyle>
          <a:p>
            <a:r>
              <a:rPr lang="en-US" dirty="0"/>
              <a:t>Click to edit Master title style</a:t>
            </a:r>
          </a:p>
        </p:txBody>
      </p:sp>
      <p:sp>
        <p:nvSpPr>
          <p:cNvPr id="3" name="Content Placeholder 2"/>
          <p:cNvSpPr>
            <a:spLocks noGrp="1"/>
          </p:cNvSpPr>
          <p:nvPr>
            <p:ph sz="half" idx="1"/>
          </p:nvPr>
        </p:nvSpPr>
        <p:spPr>
          <a:xfrm>
            <a:off x="774915" y="1816635"/>
            <a:ext cx="3615347" cy="3101982"/>
          </a:xfrm>
        </p:spPr>
        <p:txBody>
          <a:bodyPr>
            <a:normAutofit/>
          </a:bodyPr>
          <a:lstStyle>
            <a:lvl1pPr>
              <a:defRPr sz="1800">
                <a:latin typeface="Arial" charset="0"/>
                <a:ea typeface="Arial" charset="0"/>
                <a:cs typeface="Arial" charset="0"/>
              </a:defRPr>
            </a:lvl1pPr>
            <a:lvl2pPr>
              <a:defRPr sz="1800">
                <a:latin typeface="Arial" charset="0"/>
                <a:ea typeface="Arial" charset="0"/>
                <a:cs typeface="Arial" charset="0"/>
              </a:defRPr>
            </a:lvl2pPr>
            <a:lvl3pPr>
              <a:defRPr sz="1800">
                <a:latin typeface="Arial" charset="0"/>
                <a:ea typeface="Arial" charset="0"/>
                <a:cs typeface="Arial" charset="0"/>
              </a:defRPr>
            </a:lvl3pPr>
            <a:lvl4pPr>
              <a:defRPr sz="1800">
                <a:latin typeface="Arial" charset="0"/>
                <a:ea typeface="Arial" charset="0"/>
                <a:cs typeface="Arial" charset="0"/>
              </a:defRPr>
            </a:lvl4pPr>
            <a:lvl5pPr>
              <a:defRPr sz="1800">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753736" y="1816635"/>
            <a:ext cx="3692839" cy="3101982"/>
          </a:xfrm>
        </p:spPr>
        <p:txBody>
          <a:bodyPr>
            <a:normAutofit/>
          </a:bodyPr>
          <a:lstStyle>
            <a:lvl1pPr>
              <a:defRPr sz="1800">
                <a:latin typeface="Arial" charset="0"/>
                <a:ea typeface="Arial" charset="0"/>
                <a:cs typeface="Arial" charset="0"/>
              </a:defRPr>
            </a:lvl1pPr>
            <a:lvl2pPr>
              <a:defRPr sz="1800">
                <a:latin typeface="Arial" charset="0"/>
                <a:ea typeface="Arial" charset="0"/>
                <a:cs typeface="Arial" charset="0"/>
              </a:defRPr>
            </a:lvl2pPr>
            <a:lvl3pPr>
              <a:defRPr sz="1800">
                <a:latin typeface="Arial" charset="0"/>
                <a:ea typeface="Arial" charset="0"/>
                <a:cs typeface="Arial" charset="0"/>
              </a:defRPr>
            </a:lvl3pPr>
            <a:lvl4pPr>
              <a:defRPr sz="1800">
                <a:latin typeface="Arial" charset="0"/>
                <a:ea typeface="Arial" charset="0"/>
                <a:cs typeface="Arial" charset="0"/>
              </a:defRPr>
            </a:lvl4pPr>
            <a:lvl5pPr>
              <a:defRPr sz="1800">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Footer Placeholder 3"/>
          <p:cNvSpPr>
            <a:spLocks noGrp="1"/>
          </p:cNvSpPr>
          <p:nvPr>
            <p:ph type="ftr" sz="quarter" idx="11"/>
          </p:nvPr>
        </p:nvSpPr>
        <p:spPr>
          <a:xfrm>
            <a:off x="4232475" y="6416299"/>
            <a:ext cx="4911525" cy="364366"/>
          </a:xfrm>
        </p:spPr>
        <p:txBody>
          <a:bodyPr/>
          <a:lstStyle>
            <a:lvl1pPr>
              <a:defRPr sz="1400" b="1"/>
            </a:lvl1pPr>
          </a:lstStyle>
          <a:p>
            <a:pPr algn="ctr"/>
            <a:r>
              <a:rPr lang="en-GB" dirty="0"/>
              <a:t>Digital News Report Ireland 2016</a:t>
            </a: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24" y="6080914"/>
            <a:ext cx="2003156" cy="777086"/>
          </a:xfrm>
          <a:prstGeom prst="rect">
            <a:avLst/>
          </a:prstGeom>
        </p:spPr>
      </p:pic>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4173" y="6080914"/>
            <a:ext cx="1815904" cy="699596"/>
          </a:xfrm>
          <a:prstGeom prst="rect">
            <a:avLst/>
          </a:prstGeom>
        </p:spPr>
      </p:pic>
    </p:spTree>
    <p:extLst>
      <p:ext uri="{BB962C8B-B14F-4D97-AF65-F5344CB8AC3E}">
        <p14:creationId xmlns:p14="http://schemas.microsoft.com/office/powerpoint/2010/main" val="499047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962755" y="1507523"/>
            <a:ext cx="3288024" cy="704087"/>
          </a:xfrm>
        </p:spPr>
        <p:txBody>
          <a:bodyPr anchor="b" anchorCtr="1">
            <a:normAutofit/>
          </a:bodyPr>
          <a:lstStyle>
            <a:lvl1pPr marL="0" indent="0" algn="ctr">
              <a:buNone/>
              <a:defRPr sz="1800" b="0" cap="all" spc="100" baseline="0">
                <a:solidFill>
                  <a:schemeClr val="accent2">
                    <a:lumMod val="75000"/>
                  </a:schemeClr>
                </a:solidFill>
                <a:latin typeface="Arial" charset="0"/>
                <a:ea typeface="Arial" charset="0"/>
                <a:cs typeface="Arial" charset="0"/>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1" name="Text Placeholder 4"/>
          <p:cNvSpPr>
            <a:spLocks noGrp="1"/>
          </p:cNvSpPr>
          <p:nvPr>
            <p:ph type="body" sz="quarter" idx="13"/>
          </p:nvPr>
        </p:nvSpPr>
        <p:spPr>
          <a:xfrm>
            <a:off x="4986211" y="1507523"/>
            <a:ext cx="3290516" cy="704087"/>
          </a:xfrm>
        </p:spPr>
        <p:txBody>
          <a:bodyPr anchor="b" anchorCtr="1">
            <a:normAutofit/>
          </a:bodyPr>
          <a:lstStyle>
            <a:lvl1pPr marL="0" indent="0" algn="ctr">
              <a:buNone/>
              <a:defRPr sz="1800" b="0" cap="all" spc="100" baseline="0">
                <a:solidFill>
                  <a:schemeClr val="accent2">
                    <a:lumMod val="75000"/>
                  </a:schemeClr>
                </a:solidFill>
                <a:latin typeface="Arial" charset="0"/>
                <a:ea typeface="Arial" charset="0"/>
                <a:cs typeface="Arial" charset="0"/>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12" name="Title 1"/>
          <p:cNvSpPr>
            <a:spLocks noGrp="1"/>
          </p:cNvSpPr>
          <p:nvPr>
            <p:ph type="title"/>
          </p:nvPr>
        </p:nvSpPr>
        <p:spPr>
          <a:xfrm>
            <a:off x="1575048" y="437750"/>
            <a:ext cx="5937755" cy="724623"/>
          </a:xfrm>
        </p:spPr>
        <p:txBody>
          <a:bodyPr>
            <a:normAutofit/>
          </a:bodyPr>
          <a:lstStyle>
            <a:lvl1pPr>
              <a:defRPr sz="2000">
                <a:latin typeface="Arial" charset="0"/>
                <a:ea typeface="Arial" charset="0"/>
                <a:cs typeface="Arial" charset="0"/>
              </a:defRPr>
            </a:lvl1pPr>
          </a:lstStyle>
          <a:p>
            <a:r>
              <a:rPr lang="en-US" dirty="0"/>
              <a:t>Click to edit Master title style</a:t>
            </a:r>
          </a:p>
        </p:txBody>
      </p:sp>
      <p:sp>
        <p:nvSpPr>
          <p:cNvPr id="13" name="Content Placeholder 2"/>
          <p:cNvSpPr>
            <a:spLocks noGrp="1"/>
          </p:cNvSpPr>
          <p:nvPr>
            <p:ph sz="half" idx="14"/>
          </p:nvPr>
        </p:nvSpPr>
        <p:spPr>
          <a:xfrm>
            <a:off x="774915" y="2359073"/>
            <a:ext cx="3615347" cy="3101982"/>
          </a:xfrm>
        </p:spPr>
        <p:txBody>
          <a:bodyPr/>
          <a:lstStyle>
            <a:lvl1pPr>
              <a:defRPr>
                <a:latin typeface="Arial" charset="0"/>
                <a:ea typeface="Arial" charset="0"/>
                <a:cs typeface="Arial" charset="0"/>
              </a:defRPr>
            </a:lvl1pPr>
            <a:lvl2pPr>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3"/>
          <p:cNvSpPr>
            <a:spLocks noGrp="1"/>
          </p:cNvSpPr>
          <p:nvPr>
            <p:ph sz="half" idx="2"/>
          </p:nvPr>
        </p:nvSpPr>
        <p:spPr>
          <a:xfrm>
            <a:off x="4753736" y="2359073"/>
            <a:ext cx="3692839" cy="3101982"/>
          </a:xfrm>
        </p:spPr>
        <p:txBody>
          <a:bodyPr/>
          <a:lstStyle>
            <a:lvl1pPr>
              <a:defRPr>
                <a:latin typeface="Arial" charset="0"/>
                <a:ea typeface="Arial" charset="0"/>
                <a:cs typeface="Arial" charset="0"/>
              </a:defRPr>
            </a:lvl1pPr>
            <a:lvl2pPr>
              <a:defRPr>
                <a:latin typeface="Arial" charset="0"/>
                <a:ea typeface="Arial" charset="0"/>
                <a:cs typeface="Arial" charset="0"/>
              </a:defRPr>
            </a:lvl2pPr>
            <a:lvl3pPr>
              <a:defRPr>
                <a:latin typeface="Arial" charset="0"/>
                <a:ea typeface="Arial" charset="0"/>
                <a:cs typeface="Arial" charset="0"/>
              </a:defRPr>
            </a:lvl3pPr>
            <a:lvl4pPr>
              <a:defRPr>
                <a:latin typeface="Arial" charset="0"/>
                <a:ea typeface="Arial" charset="0"/>
                <a:cs typeface="Arial" charset="0"/>
              </a:defRPr>
            </a:lvl4pPr>
            <a:lvl5pPr>
              <a:defRPr>
                <a:latin typeface="Arial" charset="0"/>
                <a:ea typeface="Arial" charset="0"/>
                <a:cs typeface="Arial"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3"/>
          <p:cNvSpPr>
            <a:spLocks noGrp="1"/>
          </p:cNvSpPr>
          <p:nvPr>
            <p:ph type="ftr" sz="quarter" idx="11"/>
          </p:nvPr>
        </p:nvSpPr>
        <p:spPr>
          <a:xfrm>
            <a:off x="4232475" y="6416299"/>
            <a:ext cx="4911525" cy="364366"/>
          </a:xfrm>
        </p:spPr>
        <p:txBody>
          <a:bodyPr/>
          <a:lstStyle>
            <a:lvl1pPr>
              <a:defRPr sz="1400" b="1"/>
            </a:lvl1pPr>
          </a:lstStyle>
          <a:p>
            <a:pPr algn="ctr"/>
            <a:r>
              <a:rPr lang="en-GB" dirty="0"/>
              <a:t>Digital News Report Ireland 2016</a:t>
            </a: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24" y="6080914"/>
            <a:ext cx="2003156" cy="777086"/>
          </a:xfrm>
          <a:prstGeom prst="rect">
            <a:avLst/>
          </a:prstGeom>
        </p:spPr>
      </p:pic>
      <p:pic>
        <p:nvPicPr>
          <p:cNvPr id="16" name="Picture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4173" y="6080914"/>
            <a:ext cx="1815904" cy="699596"/>
          </a:xfrm>
          <a:prstGeom prst="rect">
            <a:avLst/>
          </a:prstGeom>
        </p:spPr>
      </p:pic>
    </p:spTree>
    <p:extLst>
      <p:ext uri="{BB962C8B-B14F-4D97-AF65-F5344CB8AC3E}">
        <p14:creationId xmlns:p14="http://schemas.microsoft.com/office/powerpoint/2010/main" val="1563270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Title 1"/>
          <p:cNvSpPr>
            <a:spLocks noGrp="1"/>
          </p:cNvSpPr>
          <p:nvPr>
            <p:ph type="title"/>
          </p:nvPr>
        </p:nvSpPr>
        <p:spPr>
          <a:xfrm>
            <a:off x="1575048" y="437750"/>
            <a:ext cx="5937755" cy="724623"/>
          </a:xfrm>
        </p:spPr>
        <p:txBody>
          <a:bodyPr>
            <a:normAutofit/>
          </a:bodyPr>
          <a:lstStyle>
            <a:lvl1pPr>
              <a:defRPr sz="2000">
                <a:latin typeface="Arial" charset="0"/>
                <a:ea typeface="Arial" charset="0"/>
                <a:cs typeface="Arial" charset="0"/>
              </a:defRPr>
            </a:lvl1pPr>
          </a:lstStyle>
          <a:p>
            <a:r>
              <a:rPr lang="en-US" dirty="0"/>
              <a:t>Click to edit Master title style</a:t>
            </a:r>
          </a:p>
        </p:txBody>
      </p:sp>
      <p:sp>
        <p:nvSpPr>
          <p:cNvPr id="5" name="Footer Placeholder 3"/>
          <p:cNvSpPr>
            <a:spLocks noGrp="1"/>
          </p:cNvSpPr>
          <p:nvPr>
            <p:ph type="ftr" sz="quarter" idx="11"/>
          </p:nvPr>
        </p:nvSpPr>
        <p:spPr>
          <a:xfrm>
            <a:off x="4232475" y="6416299"/>
            <a:ext cx="4911525" cy="364366"/>
          </a:xfrm>
        </p:spPr>
        <p:txBody>
          <a:bodyPr/>
          <a:lstStyle>
            <a:lvl1pPr>
              <a:defRPr sz="1400" b="1"/>
            </a:lvl1pPr>
          </a:lstStyle>
          <a:p>
            <a:pPr algn="ctr"/>
            <a:r>
              <a:rPr lang="en-GB" dirty="0"/>
              <a:t>Digital News Report Ireland 2016</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24" y="6080914"/>
            <a:ext cx="2003156" cy="777086"/>
          </a:xfrm>
          <a:prstGeom prst="rect">
            <a:avLst/>
          </a:prstGeom>
        </p:spPr>
      </p:pic>
      <p:pic>
        <p:nvPicPr>
          <p:cNvPr id="9" name="Picture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4173" y="6080914"/>
            <a:ext cx="1815904" cy="699596"/>
          </a:xfrm>
          <a:prstGeom prst="rect">
            <a:avLst/>
          </a:prstGeom>
        </p:spPr>
      </p:pic>
    </p:spTree>
    <p:extLst>
      <p:ext uri="{BB962C8B-B14F-4D97-AF65-F5344CB8AC3E}">
        <p14:creationId xmlns:p14="http://schemas.microsoft.com/office/powerpoint/2010/main" val="1576120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4232475" y="6416299"/>
            <a:ext cx="4911525" cy="364366"/>
          </a:xfrm>
        </p:spPr>
        <p:txBody>
          <a:bodyPr/>
          <a:lstStyle>
            <a:lvl1pPr>
              <a:defRPr sz="1400" b="1"/>
            </a:lvl1pPr>
          </a:lstStyle>
          <a:p>
            <a:pPr algn="ctr"/>
            <a:r>
              <a:rPr lang="en-GB" dirty="0"/>
              <a:t>Digital News Report Ireland 2016</a:t>
            </a: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24" y="6080914"/>
            <a:ext cx="2003156" cy="777086"/>
          </a:xfrm>
          <a:prstGeom prst="rect">
            <a:avLst/>
          </a:prstGeom>
        </p:spPr>
      </p:pic>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284173" y="6080914"/>
            <a:ext cx="1815904" cy="699596"/>
          </a:xfrm>
          <a:prstGeom prst="rect">
            <a:avLst/>
          </a:prstGeom>
        </p:spPr>
      </p:pic>
    </p:spTree>
    <p:extLst>
      <p:ext uri="{BB962C8B-B14F-4D97-AF65-F5344CB8AC3E}">
        <p14:creationId xmlns:p14="http://schemas.microsoft.com/office/powerpoint/2010/main" val="6526763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9696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6" name="Rectangle 25"/>
          <p:cNvSpPr/>
          <p:nvPr/>
        </p:nvSpPr>
        <p:spPr>
          <a:xfrm>
            <a:off x="0" y="0"/>
            <a:ext cx="4572000"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640703" y="2243829"/>
            <a:ext cx="3290594" cy="1141497"/>
          </a:xfrm>
          <a:solidFill>
            <a:srgbClr val="FFFFFF"/>
          </a:solidFill>
          <a:ln>
            <a:solidFill>
              <a:srgbClr val="404040"/>
            </a:solidFill>
          </a:ln>
        </p:spPr>
        <p:txBody>
          <a:bodyPr anchor="ctr" anchorCtr="1">
            <a:noAutofit/>
          </a:bodyPr>
          <a:lstStyle>
            <a:lvl1pPr>
              <a:defRPr sz="2000">
                <a:solidFill>
                  <a:srgbClr val="262626"/>
                </a:solidFill>
                <a:latin typeface="Arial" charset="0"/>
                <a:ea typeface="Arial" charset="0"/>
                <a:cs typeface="Arial" charset="0"/>
              </a:defRPr>
            </a:lvl1pPr>
          </a:lstStyle>
          <a:p>
            <a:r>
              <a:rPr lang="en-US" dirty="0"/>
              <a:t>Click to edit Master title style</a:t>
            </a:r>
          </a:p>
        </p:txBody>
      </p:sp>
      <p:sp>
        <p:nvSpPr>
          <p:cNvPr id="3" name="Content Placeholder 2"/>
          <p:cNvSpPr>
            <a:spLocks noGrp="1"/>
          </p:cNvSpPr>
          <p:nvPr>
            <p:ph idx="1"/>
          </p:nvPr>
        </p:nvSpPr>
        <p:spPr>
          <a:xfrm>
            <a:off x="5052060" y="804672"/>
            <a:ext cx="3611880" cy="5248656"/>
          </a:xfrm>
        </p:spPr>
        <p:txBody>
          <a:bodyPr>
            <a:normAutofit/>
          </a:bodyPr>
          <a:lstStyle>
            <a:lvl1pPr>
              <a:defRPr sz="1800">
                <a:solidFill>
                  <a:schemeClr val="tx1"/>
                </a:solidFill>
                <a:latin typeface="Arial" charset="0"/>
                <a:ea typeface="Arial" charset="0"/>
                <a:cs typeface="Arial" charset="0"/>
              </a:defRPr>
            </a:lvl1pPr>
            <a:lvl2pPr>
              <a:defRPr sz="1800">
                <a:solidFill>
                  <a:schemeClr val="tx1"/>
                </a:solidFill>
                <a:latin typeface="Arial" charset="0"/>
                <a:ea typeface="Arial" charset="0"/>
                <a:cs typeface="Arial" charset="0"/>
              </a:defRPr>
            </a:lvl2pPr>
            <a:lvl3pPr>
              <a:defRPr sz="1800">
                <a:solidFill>
                  <a:schemeClr val="tx1"/>
                </a:solidFill>
                <a:latin typeface="Arial" charset="0"/>
                <a:ea typeface="Arial" charset="0"/>
                <a:cs typeface="Arial" charset="0"/>
              </a:defRPr>
            </a:lvl3pPr>
            <a:lvl4pPr>
              <a:defRPr sz="1800">
                <a:solidFill>
                  <a:schemeClr val="tx1"/>
                </a:solidFill>
                <a:latin typeface="Arial" charset="0"/>
                <a:ea typeface="Arial" charset="0"/>
                <a:cs typeface="Arial" charset="0"/>
              </a:defRPr>
            </a:lvl4pPr>
            <a:lvl5pPr>
              <a:defRPr sz="1800">
                <a:solidFill>
                  <a:schemeClr val="tx1"/>
                </a:solidFill>
                <a:latin typeface="Arial" charset="0"/>
                <a:ea typeface="Arial" charset="0"/>
                <a:cs typeface="Arial" charset="0"/>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62965" y="3549918"/>
            <a:ext cx="2846070" cy="1146068"/>
          </a:xfrm>
        </p:spPr>
        <p:txBody>
          <a:bodyPr anchor="t" anchorCtr="1">
            <a:normAutofit/>
          </a:bodyPr>
          <a:lstStyle>
            <a:lvl1pPr marL="0" indent="0" algn="ctr">
              <a:buNone/>
              <a:defRPr sz="1800">
                <a:solidFill>
                  <a:srgbClr val="FFFFFF"/>
                </a:solidFill>
                <a:latin typeface="Arial" charset="0"/>
                <a:ea typeface="Arial" charset="0"/>
                <a:cs typeface="Arial"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027" y="5941711"/>
            <a:ext cx="2177226" cy="838799"/>
          </a:xfrm>
          <a:prstGeom prst="rect">
            <a:avLst/>
          </a:prstGeom>
        </p:spPr>
      </p:pic>
    </p:spTree>
    <p:extLst>
      <p:ext uri="{BB962C8B-B14F-4D97-AF65-F5344CB8AC3E}">
        <p14:creationId xmlns:p14="http://schemas.microsoft.com/office/powerpoint/2010/main" val="1848615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8" name="Rectangle 17"/>
          <p:cNvSpPr/>
          <p:nvPr/>
        </p:nvSpPr>
        <p:spPr>
          <a:xfrm>
            <a:off x="1" y="0"/>
            <a:ext cx="4571999" cy="6858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640080" y="2243828"/>
            <a:ext cx="3291840" cy="1143000"/>
          </a:xfrm>
          <a:solidFill>
            <a:srgbClr val="FFFFFF"/>
          </a:solidFill>
          <a:ln>
            <a:solidFill>
              <a:srgbClr val="262626"/>
            </a:solidFill>
          </a:ln>
        </p:spPr>
        <p:txBody>
          <a:bodyPr anchor="ctr" anchorCtr="1">
            <a:noAutofit/>
          </a:bodyPr>
          <a:lstStyle>
            <a:lvl1pPr>
              <a:defRPr sz="2000">
                <a:solidFill>
                  <a:srgbClr val="262626"/>
                </a:solidFill>
                <a:latin typeface="Arial" charset="0"/>
                <a:ea typeface="Arial" charset="0"/>
                <a:cs typeface="Arial" charset="0"/>
              </a:defRPr>
            </a:lvl1pPr>
          </a:lstStyle>
          <a:p>
            <a:r>
              <a:rPr lang="en-US" dirty="0"/>
              <a:t>Click to edit Master title style</a:t>
            </a:r>
          </a:p>
        </p:txBody>
      </p:sp>
      <p:sp>
        <p:nvSpPr>
          <p:cNvPr id="3" name="Picture Placeholder 2"/>
          <p:cNvSpPr>
            <a:spLocks noGrp="1" noChangeAspect="1"/>
          </p:cNvSpPr>
          <p:nvPr>
            <p:ph type="pic" idx="1"/>
          </p:nvPr>
        </p:nvSpPr>
        <p:spPr>
          <a:xfrm>
            <a:off x="4572000" y="4322"/>
            <a:ext cx="4576573" cy="6858000"/>
          </a:xfrm>
          <a:solidFill>
            <a:schemeClr val="bg1">
              <a:lumMod val="75000"/>
            </a:schemeClr>
          </a:solidFill>
        </p:spPr>
        <p:txBody>
          <a:bodyPr anchor="t">
            <a:normAutofit/>
          </a:bodyPr>
          <a:lstStyle>
            <a:lvl1pPr marL="0" indent="0">
              <a:buNone/>
              <a:defRPr sz="1800">
                <a:solidFill>
                  <a:schemeClr val="bg1">
                    <a:lumMod val="85000"/>
                    <a:lumOff val="15000"/>
                  </a:schemeClr>
                </a:solidFill>
                <a:latin typeface="Arial" charset="0"/>
                <a:ea typeface="Arial" charset="0"/>
                <a:cs typeface="Arial"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Drag picture to placeholder or click icon to add</a:t>
            </a:r>
          </a:p>
        </p:txBody>
      </p:sp>
      <p:sp>
        <p:nvSpPr>
          <p:cNvPr id="4" name="Text Placeholder 3"/>
          <p:cNvSpPr>
            <a:spLocks noGrp="1"/>
          </p:cNvSpPr>
          <p:nvPr>
            <p:ph type="body" sz="half" idx="2"/>
          </p:nvPr>
        </p:nvSpPr>
        <p:spPr>
          <a:xfrm>
            <a:off x="862965" y="3549919"/>
            <a:ext cx="2846070" cy="2194037"/>
          </a:xfrm>
        </p:spPr>
        <p:txBody>
          <a:bodyPr anchor="t" anchorCtr="1">
            <a:normAutofit/>
          </a:bodyPr>
          <a:lstStyle>
            <a:lvl1pPr marL="0" indent="0" algn="ctr">
              <a:buNone/>
              <a:defRPr sz="1800">
                <a:solidFill>
                  <a:srgbClr val="FFFFFF"/>
                </a:solidFill>
                <a:latin typeface="Arial" charset="0"/>
                <a:ea typeface="Arial" charset="0"/>
                <a:cs typeface="Arial"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027" y="5941711"/>
            <a:ext cx="2177226" cy="838799"/>
          </a:xfrm>
          <a:prstGeom prst="rect">
            <a:avLst/>
          </a:prstGeom>
        </p:spPr>
      </p:pic>
    </p:spTree>
    <p:extLst>
      <p:ext uri="{BB962C8B-B14F-4D97-AF65-F5344CB8AC3E}">
        <p14:creationId xmlns:p14="http://schemas.microsoft.com/office/powerpoint/2010/main" val="1706532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bwMode="black">
          <a:xfrm>
            <a:off x="1592487" y="282767"/>
            <a:ext cx="5937755" cy="81761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p>
            <a:r>
              <a:rPr lang="en-US" dirty="0"/>
              <a:t>Click to edit Master title style</a:t>
            </a:r>
          </a:p>
        </p:txBody>
      </p:sp>
      <p:sp>
        <p:nvSpPr>
          <p:cNvPr id="3" name="Text Placeholder 2"/>
          <p:cNvSpPr>
            <a:spLocks noGrp="1"/>
          </p:cNvSpPr>
          <p:nvPr>
            <p:ph type="body" idx="1"/>
          </p:nvPr>
        </p:nvSpPr>
        <p:spPr>
          <a:xfrm>
            <a:off x="1102239" y="1692649"/>
            <a:ext cx="6942014" cy="310198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175715" y="6238816"/>
            <a:ext cx="868538" cy="317432"/>
          </a:xfrm>
          <a:prstGeom prst="rect">
            <a:avLst/>
          </a:prstGeom>
        </p:spPr>
        <p:txBody>
          <a:bodyPr vert="horz" lIns="91440" tIns="45720" rIns="91440" bIns="45720" rtlCol="0" anchor="ctr"/>
          <a:lstStyle>
            <a:lvl1pPr algn="r">
              <a:defRPr sz="1000">
                <a:solidFill>
                  <a:schemeClr val="tx1">
                    <a:alpha val="70000"/>
                  </a:schemeClr>
                </a:solidFill>
              </a:defRPr>
            </a:lvl1pPr>
          </a:lstStyle>
          <a:p>
            <a:endParaRPr lang="en-GB" dirty="0"/>
          </a:p>
        </p:txBody>
      </p:sp>
      <p:sp>
        <p:nvSpPr>
          <p:cNvPr id="5" name="Footer Placeholder 4"/>
          <p:cNvSpPr>
            <a:spLocks noGrp="1"/>
          </p:cNvSpPr>
          <p:nvPr>
            <p:ph type="ftr" sz="quarter" idx="3"/>
          </p:nvPr>
        </p:nvSpPr>
        <p:spPr>
          <a:xfrm>
            <a:off x="2882683" y="6236208"/>
            <a:ext cx="4171065" cy="320040"/>
          </a:xfrm>
          <a:prstGeom prst="rect">
            <a:avLst/>
          </a:prstGeom>
        </p:spPr>
        <p:txBody>
          <a:bodyPr vert="horz" lIns="91440" tIns="45720" rIns="91440" bIns="45720" rtlCol="0" anchor="ctr"/>
          <a:lstStyle>
            <a:lvl1pPr algn="l">
              <a:defRPr sz="1000">
                <a:solidFill>
                  <a:schemeClr val="tx1">
                    <a:alpha val="70000"/>
                  </a:schemeClr>
                </a:solidFill>
              </a:defRPr>
            </a:lvl1pPr>
          </a:lstStyle>
          <a:p>
            <a:r>
              <a:rPr lang="en-GB" dirty="0"/>
              <a:t>Digital News Report Ireland 2016</a:t>
            </a:r>
          </a:p>
        </p:txBody>
      </p:sp>
      <p:sp>
        <p:nvSpPr>
          <p:cNvPr id="6" name="Slide Number Placeholder 5"/>
          <p:cNvSpPr>
            <a:spLocks noGrp="1"/>
          </p:cNvSpPr>
          <p:nvPr>
            <p:ph type="sldNum" sz="quarter" idx="4"/>
          </p:nvPr>
        </p:nvSpPr>
        <p:spPr>
          <a:xfrm>
            <a:off x="8240112" y="6217920"/>
            <a:ext cx="365760" cy="365760"/>
          </a:xfrm>
          <a:prstGeom prst="ellipse">
            <a:avLst/>
          </a:prstGeom>
          <a:solidFill>
            <a:srgbClr val="1D1D1D">
              <a:alpha val="69804"/>
            </a:srgbClr>
          </a:solidFill>
        </p:spPr>
        <p:txBody>
          <a:bodyPr vert="horz" lIns="18288" tIns="45720" rIns="18288" bIns="45720" rtlCol="0" anchor="ctr">
            <a:noAutofit/>
          </a:bodyPr>
          <a:lstStyle>
            <a:lvl1pPr algn="ctr">
              <a:defRPr sz="1100" spc="0" baseline="0">
                <a:solidFill>
                  <a:srgbClr val="FFFFFF"/>
                </a:solidFill>
              </a:defRPr>
            </a:lvl1pPr>
          </a:lstStyle>
          <a:p>
            <a:fld id="{0A48B439-F367-E84A-AD74-DD186B9942B4}" type="slidenum">
              <a:rPr lang="en-GB" smtClean="0"/>
              <a:t>‹#›</a:t>
            </a:fld>
            <a:endParaRPr lang="en-GB" dirty="0"/>
          </a:p>
        </p:txBody>
      </p:sp>
    </p:spTree>
    <p:extLst>
      <p:ext uri="{BB962C8B-B14F-4D97-AF65-F5344CB8AC3E}">
        <p14:creationId xmlns:p14="http://schemas.microsoft.com/office/powerpoint/2010/main" val="118664072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6" r:id="rId3"/>
    <p:sldLayoutId id="2147483677" r:id="rId4"/>
    <p:sldLayoutId id="2147483678" r:id="rId5"/>
    <p:sldLayoutId id="2147483679" r:id="rId6"/>
    <p:sldLayoutId id="2147483684" r:id="rId7"/>
    <p:sldLayoutId id="2147483680" r:id="rId8"/>
    <p:sldLayoutId id="2147483681" r:id="rId9"/>
    <p:sldLayoutId id="2147483675" r:id="rId10"/>
    <p:sldLayoutId id="2147483682" r:id="rId11"/>
    <p:sldLayoutId id="2147483683" r:id="rId12"/>
    <p:sldLayoutId id="2147483685" r:id="rId13"/>
  </p:sldLayoutIdLst>
  <p:hf sldNum="0" hdr="0" dt="0"/>
  <p:txStyles>
    <p:title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Arial" charset="0"/>
          <a:ea typeface="Arial" charset="0"/>
          <a:cs typeface="Arial" charset="0"/>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Arial" charset="0"/>
          <a:ea typeface="Arial" charset="0"/>
          <a:cs typeface="Arial" charset="0"/>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Arial" charset="0"/>
          <a:ea typeface="Arial" charset="0"/>
          <a:cs typeface="Arial" charset="0"/>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Arial" charset="0"/>
          <a:ea typeface="Arial" charset="0"/>
          <a:cs typeface="Arial" charset="0"/>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Arial" charset="0"/>
          <a:ea typeface="Arial" charset="0"/>
          <a:cs typeface="Arial" charset="0"/>
        </a:defRPr>
      </a:lvl5pPr>
      <a:lvl6pPr marL="13144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59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28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3" Type="http://schemas.openxmlformats.org/officeDocument/2006/relationships/chart" Target="../charts/chart5.xml"/><Relationship Id="rId7" Type="http://schemas.openxmlformats.org/officeDocument/2006/relationships/image" Target="../media/image31.png"/><Relationship Id="rId12" Type="http://schemas.openxmlformats.org/officeDocument/2006/relationships/image" Target="../media/image36.png"/><Relationship Id="rId2" Type="http://schemas.openxmlformats.org/officeDocument/2006/relationships/notesSlide" Target="../notesSlides/notesSlide26.xml"/><Relationship Id="rId1" Type="http://schemas.openxmlformats.org/officeDocument/2006/relationships/slideLayout" Target="../slideLayouts/slideLayout13.xml"/><Relationship Id="rId6" Type="http://schemas.openxmlformats.org/officeDocument/2006/relationships/image" Target="../media/image30.png"/><Relationship Id="rId11" Type="http://schemas.openxmlformats.org/officeDocument/2006/relationships/image" Target="../media/image35.png"/><Relationship Id="rId5" Type="http://schemas.openxmlformats.org/officeDocument/2006/relationships/image" Target="../media/image29.png"/><Relationship Id="rId15" Type="http://schemas.openxmlformats.org/officeDocument/2006/relationships/image" Target="../media/image39.png"/><Relationship Id="rId10" Type="http://schemas.openxmlformats.org/officeDocument/2006/relationships/image" Target="../media/image34.png"/><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9.xml"/><Relationship Id="rId1" Type="http://schemas.openxmlformats.org/officeDocument/2006/relationships/slideLayout" Target="../slideLayouts/slideLayout6.xml"/><Relationship Id="rId4" Type="http://schemas.openxmlformats.org/officeDocument/2006/relationships/image" Target="../media/image43.jpeg"/></Relationships>
</file>

<file path=ppt/slides/_rels/slide3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46.jpeg"/></Relationships>
</file>

<file path=ppt/slides/_rels/slide3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8.xml"/><Relationship Id="rId1" Type="http://schemas.openxmlformats.org/officeDocument/2006/relationships/slideLayout" Target="../slideLayouts/slideLayout13.xml"/><Relationship Id="rId4"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Subtitle 7"/>
          <p:cNvSpPr>
            <a:spLocks noGrp="1"/>
          </p:cNvSpPr>
          <p:nvPr>
            <p:ph type="subTitle" idx="1"/>
          </p:nvPr>
        </p:nvSpPr>
        <p:spPr>
          <a:xfrm>
            <a:off x="1989960" y="4219727"/>
            <a:ext cx="5214884" cy="420206"/>
          </a:xfrm>
        </p:spPr>
        <p:txBody>
          <a:bodyPr>
            <a:normAutofit/>
          </a:bodyPr>
          <a:lstStyle/>
          <a:p>
            <a:r>
              <a:rPr lang="en-GB" sz="2000" dirty="0">
                <a:solidFill>
                  <a:schemeClr val="bg2"/>
                </a:solidFill>
              </a:rPr>
              <a:t>June 20</a:t>
            </a:r>
            <a:r>
              <a:rPr lang="en-GB" sz="2000" baseline="30000" dirty="0">
                <a:solidFill>
                  <a:schemeClr val="bg2"/>
                </a:solidFill>
              </a:rPr>
              <a:t>th</a:t>
            </a:r>
            <a:r>
              <a:rPr lang="en-GB" sz="2000" dirty="0">
                <a:solidFill>
                  <a:schemeClr val="bg2"/>
                </a:solidFill>
              </a:rPr>
              <a:t> 2017</a:t>
            </a:r>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70634"/>
            <a:ext cx="3576323" cy="1387366"/>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03516" y="5534305"/>
            <a:ext cx="3277877" cy="1262837"/>
          </a:xfrm>
          <a:prstGeom prst="rect">
            <a:avLst/>
          </a:prstGeom>
        </p:spPr>
      </p:pic>
      <p:pic>
        <p:nvPicPr>
          <p:cNvPr id="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85380" y="1084520"/>
            <a:ext cx="5390993" cy="25274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154274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I_FUJO_DNR_graph4.jpg"/>
          <p:cNvPicPr>
            <a:picLocks noChangeAspect="1"/>
          </p:cNvPicPr>
          <p:nvPr/>
        </p:nvPicPr>
        <p:blipFill rotWithShape="1">
          <a:blip r:embed="rId3">
            <a:extLst>
              <a:ext uri="{28A0092B-C50C-407E-A947-70E740481C1C}">
                <a14:useLocalDpi xmlns:a14="http://schemas.microsoft.com/office/drawing/2010/main" val="0"/>
              </a:ext>
            </a:extLst>
          </a:blip>
          <a:srcRect l="16583" t="31245" r="17599" b="31785"/>
          <a:stretch/>
        </p:blipFill>
        <p:spPr>
          <a:xfrm>
            <a:off x="293076" y="1635370"/>
            <a:ext cx="8472889" cy="3569677"/>
          </a:xfrm>
          <a:prstGeom prst="rect">
            <a:avLst/>
          </a:prstGeom>
        </p:spPr>
      </p:pic>
      <p:sp>
        <p:nvSpPr>
          <p:cNvPr id="3" name="Title 2"/>
          <p:cNvSpPr txBox="1">
            <a:spLocks/>
          </p:cNvSpPr>
          <p:nvPr/>
        </p:nvSpPr>
        <p:spPr bwMode="black">
          <a:xfrm>
            <a:off x="1727447" y="227838"/>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News avoidance - why</a:t>
            </a:r>
          </a:p>
        </p:txBody>
      </p:sp>
    </p:spTree>
    <p:extLst>
      <p:ext uri="{BB962C8B-B14F-4D97-AF65-F5344CB8AC3E}">
        <p14:creationId xmlns:p14="http://schemas.microsoft.com/office/powerpoint/2010/main" val="24283118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I_FUJO_DNR_graph39.jpg"/>
          <p:cNvPicPr>
            <a:picLocks noChangeAspect="1"/>
          </p:cNvPicPr>
          <p:nvPr/>
        </p:nvPicPr>
        <p:blipFill rotWithShape="1">
          <a:blip r:embed="rId3">
            <a:extLst>
              <a:ext uri="{28A0092B-C50C-407E-A947-70E740481C1C}">
                <a14:useLocalDpi xmlns:a14="http://schemas.microsoft.com/office/drawing/2010/main" val="0"/>
              </a:ext>
            </a:extLst>
          </a:blip>
          <a:srcRect l="4951" t="26020" r="8606" b="26434"/>
          <a:stretch/>
        </p:blipFill>
        <p:spPr>
          <a:xfrm>
            <a:off x="0" y="1581873"/>
            <a:ext cx="8711065" cy="3593805"/>
          </a:xfrm>
          <a:prstGeom prst="rect">
            <a:avLst/>
          </a:prstGeom>
        </p:spPr>
      </p:pic>
      <p:sp>
        <p:nvSpPr>
          <p:cNvPr id="4" name="Title 2"/>
          <p:cNvSpPr txBox="1">
            <a:spLocks/>
          </p:cNvSpPr>
          <p:nvPr/>
        </p:nvSpPr>
        <p:spPr bwMode="black">
          <a:xfrm>
            <a:off x="1727448" y="590150"/>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Interest in news – by category</a:t>
            </a:r>
          </a:p>
        </p:txBody>
      </p:sp>
    </p:spTree>
    <p:extLst>
      <p:ext uri="{BB962C8B-B14F-4D97-AF65-F5344CB8AC3E}">
        <p14:creationId xmlns:p14="http://schemas.microsoft.com/office/powerpoint/2010/main" val="33121476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23520" y="3063171"/>
            <a:ext cx="6804389" cy="978873"/>
          </a:xfrm>
        </p:spPr>
        <p:txBody>
          <a:bodyPr/>
          <a:lstStyle/>
          <a:p>
            <a:r>
              <a:rPr lang="en-IE" dirty="0"/>
              <a:t>2. News sources</a:t>
            </a:r>
          </a:p>
        </p:txBody>
      </p:sp>
    </p:spTree>
    <p:extLst>
      <p:ext uri="{BB962C8B-B14F-4D97-AF65-F5344CB8AC3E}">
        <p14:creationId xmlns:p14="http://schemas.microsoft.com/office/powerpoint/2010/main" val="37977001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I_FUJO_DNR_graph31.jpg"/>
          <p:cNvPicPr>
            <a:picLocks noChangeAspect="1"/>
          </p:cNvPicPr>
          <p:nvPr/>
        </p:nvPicPr>
        <p:blipFill rotWithShape="1">
          <a:blip r:embed="rId3">
            <a:extLst>
              <a:ext uri="{28A0092B-C50C-407E-A947-70E740481C1C}">
                <a14:useLocalDpi xmlns:a14="http://schemas.microsoft.com/office/drawing/2010/main" val="0"/>
              </a:ext>
            </a:extLst>
          </a:blip>
          <a:srcRect l="22214" t="23789" r="26242" b="27892"/>
          <a:stretch/>
        </p:blipFill>
        <p:spPr>
          <a:xfrm>
            <a:off x="1593851" y="1301260"/>
            <a:ext cx="5860072" cy="4120514"/>
          </a:xfrm>
          <a:prstGeom prst="rect">
            <a:avLst/>
          </a:prstGeom>
        </p:spPr>
      </p:pic>
      <p:sp>
        <p:nvSpPr>
          <p:cNvPr id="3" name="Title 2"/>
          <p:cNvSpPr txBox="1">
            <a:spLocks/>
          </p:cNvSpPr>
          <p:nvPr/>
        </p:nvSpPr>
        <p:spPr bwMode="black">
          <a:xfrm>
            <a:off x="1727447" y="227838"/>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Sources of news</a:t>
            </a:r>
          </a:p>
        </p:txBody>
      </p:sp>
    </p:spTree>
    <p:extLst>
      <p:ext uri="{BB962C8B-B14F-4D97-AF65-F5344CB8AC3E}">
        <p14:creationId xmlns:p14="http://schemas.microsoft.com/office/powerpoint/2010/main" val="20232680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txBox="1">
            <a:spLocks/>
          </p:cNvSpPr>
          <p:nvPr/>
        </p:nvSpPr>
        <p:spPr bwMode="black">
          <a:xfrm>
            <a:off x="1727447" y="233700"/>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Sources of news</a:t>
            </a:r>
          </a:p>
        </p:txBody>
      </p:sp>
      <p:graphicFrame>
        <p:nvGraphicFramePr>
          <p:cNvPr id="5" name="Content Placeholder 2"/>
          <p:cNvGraphicFramePr>
            <a:graphicFrameLocks/>
          </p:cNvGraphicFramePr>
          <p:nvPr>
            <p:extLst>
              <p:ext uri="{D42A27DB-BD31-4B8C-83A1-F6EECF244321}">
                <p14:modId xmlns:p14="http://schemas.microsoft.com/office/powerpoint/2010/main" val="785121303"/>
              </p:ext>
            </p:extLst>
          </p:nvPr>
        </p:nvGraphicFramePr>
        <p:xfrm>
          <a:off x="1175345" y="4057303"/>
          <a:ext cx="6573834" cy="1580850"/>
        </p:xfrm>
        <a:graphic>
          <a:graphicData uri="http://schemas.openxmlformats.org/drawingml/2006/table">
            <a:tbl>
              <a:tblPr firstRow="1" bandRow="1">
                <a:tableStyleId>{5C22544A-7EE6-4342-B048-85BDC9FD1C3A}</a:tableStyleId>
              </a:tblPr>
              <a:tblGrid>
                <a:gridCol w="1126764">
                  <a:extLst>
                    <a:ext uri="{9D8B030D-6E8A-4147-A177-3AD203B41FA5}">
                      <a16:colId xmlns:a16="http://schemas.microsoft.com/office/drawing/2014/main" val="20000"/>
                    </a:ext>
                  </a:extLst>
                </a:gridCol>
                <a:gridCol w="907845">
                  <a:extLst>
                    <a:ext uri="{9D8B030D-6E8A-4147-A177-3AD203B41FA5}">
                      <a16:colId xmlns:a16="http://schemas.microsoft.com/office/drawing/2014/main" val="20001"/>
                    </a:ext>
                  </a:extLst>
                </a:gridCol>
                <a:gridCol w="907845">
                  <a:extLst>
                    <a:ext uri="{9D8B030D-6E8A-4147-A177-3AD203B41FA5}">
                      <a16:colId xmlns:a16="http://schemas.microsoft.com/office/drawing/2014/main" val="20002"/>
                    </a:ext>
                  </a:extLst>
                </a:gridCol>
                <a:gridCol w="907845">
                  <a:extLst>
                    <a:ext uri="{9D8B030D-6E8A-4147-A177-3AD203B41FA5}">
                      <a16:colId xmlns:a16="http://schemas.microsoft.com/office/drawing/2014/main" val="20003"/>
                    </a:ext>
                  </a:extLst>
                </a:gridCol>
                <a:gridCol w="907845">
                  <a:extLst>
                    <a:ext uri="{9D8B030D-6E8A-4147-A177-3AD203B41FA5}">
                      <a16:colId xmlns:a16="http://schemas.microsoft.com/office/drawing/2014/main" val="20004"/>
                    </a:ext>
                  </a:extLst>
                </a:gridCol>
                <a:gridCol w="907845">
                  <a:extLst>
                    <a:ext uri="{9D8B030D-6E8A-4147-A177-3AD203B41FA5}">
                      <a16:colId xmlns:a16="http://schemas.microsoft.com/office/drawing/2014/main" val="20005"/>
                    </a:ext>
                  </a:extLst>
                </a:gridCol>
                <a:gridCol w="907845">
                  <a:extLst>
                    <a:ext uri="{9D8B030D-6E8A-4147-A177-3AD203B41FA5}">
                      <a16:colId xmlns:a16="http://schemas.microsoft.com/office/drawing/2014/main" val="20006"/>
                    </a:ext>
                  </a:extLst>
                </a:gridCol>
              </a:tblGrid>
              <a:tr h="230980">
                <a:tc>
                  <a:txBody>
                    <a:bodyPr/>
                    <a:lstStyle/>
                    <a:p>
                      <a:pPr algn="ctr"/>
                      <a:endParaRPr lang="en-GB" sz="1100" dirty="0"/>
                    </a:p>
                  </a:txBody>
                  <a:tcPr marL="93279" marR="93279"/>
                </a:tc>
                <a:tc>
                  <a:txBody>
                    <a:bodyPr/>
                    <a:lstStyle/>
                    <a:p>
                      <a:pPr algn="ctr" rtl="0" fontAlgn="ctr"/>
                      <a:r>
                        <a:rPr lang="en-GB" sz="1100" b="1" i="0" u="none" strike="noStrike" dirty="0">
                          <a:solidFill>
                            <a:schemeClr val="bg1"/>
                          </a:solidFill>
                          <a:effectLst/>
                          <a:latin typeface="Arial" panose="020B0604020202020204" pitchFamily="34" charset="0"/>
                          <a:cs typeface="Arial" panose="020B0604020202020204" pitchFamily="34" charset="0"/>
                        </a:rPr>
                        <a:t>USA</a:t>
                      </a:r>
                    </a:p>
                    <a:p>
                      <a:pPr algn="ctr" rtl="0" fontAlgn="ctr"/>
                      <a:endParaRPr lang="en-GB" sz="1100" b="1" i="0" u="none" strike="noStrike" dirty="0">
                        <a:solidFill>
                          <a:schemeClr val="bg1"/>
                        </a:solidFill>
                        <a:effectLst/>
                        <a:latin typeface="Arial" panose="020B0604020202020204" pitchFamily="34" charset="0"/>
                        <a:cs typeface="Arial" panose="020B0604020202020204" pitchFamily="34" charset="0"/>
                      </a:endParaRPr>
                    </a:p>
                  </a:txBody>
                  <a:tcPr marL="9525" marR="9525" marT="9525" marB="0"/>
                </a:tc>
                <a:tc>
                  <a:txBody>
                    <a:bodyPr/>
                    <a:lstStyle/>
                    <a:p>
                      <a:pPr algn="ctr" fontAlgn="b"/>
                      <a:r>
                        <a:rPr lang="en-GB" sz="1100" b="1" i="0" u="none" strike="noStrike" dirty="0">
                          <a:solidFill>
                            <a:schemeClr val="bg1"/>
                          </a:solidFill>
                          <a:effectLst/>
                          <a:latin typeface="Arial" panose="020B0604020202020204" pitchFamily="34" charset="0"/>
                          <a:cs typeface="Arial" panose="020B0604020202020204" pitchFamily="34" charset="0"/>
                        </a:rPr>
                        <a:t>UK</a:t>
                      </a:r>
                    </a:p>
                    <a:p>
                      <a:pPr algn="ctr" fontAlgn="b"/>
                      <a:endParaRPr lang="en-GB" sz="1100" b="1" i="0" u="none" strike="noStrike" dirty="0">
                        <a:solidFill>
                          <a:schemeClr val="bg1"/>
                        </a:solidFill>
                        <a:effectLst/>
                        <a:latin typeface="Arial" panose="020B0604020202020204" pitchFamily="34" charset="0"/>
                        <a:cs typeface="Arial" panose="020B0604020202020204" pitchFamily="34" charset="0"/>
                      </a:endParaRPr>
                    </a:p>
                  </a:txBody>
                  <a:tcPr marL="9525" marR="9525" marT="9525" marB="0"/>
                </a:tc>
                <a:tc>
                  <a:txBody>
                    <a:bodyPr/>
                    <a:lstStyle/>
                    <a:p>
                      <a:pPr algn="ctr" fontAlgn="b"/>
                      <a:r>
                        <a:rPr lang="en-GB" sz="1100" b="1" i="0" u="none" strike="noStrike" dirty="0">
                          <a:solidFill>
                            <a:schemeClr val="bg1"/>
                          </a:solidFill>
                          <a:effectLst/>
                          <a:latin typeface="Arial" panose="020B0604020202020204" pitchFamily="34" charset="0"/>
                          <a:cs typeface="Arial" panose="020B0604020202020204" pitchFamily="34" charset="0"/>
                        </a:rPr>
                        <a:t>Germany</a:t>
                      </a:r>
                    </a:p>
                    <a:p>
                      <a:pPr algn="ctr" fontAlgn="b"/>
                      <a:endParaRPr lang="en-GB" sz="1100" b="1" i="0" u="none" strike="noStrike" dirty="0">
                        <a:solidFill>
                          <a:schemeClr val="bg1"/>
                        </a:solidFill>
                        <a:effectLst/>
                        <a:latin typeface="Arial" panose="020B0604020202020204" pitchFamily="34" charset="0"/>
                        <a:cs typeface="Arial" panose="020B0604020202020204" pitchFamily="34" charset="0"/>
                      </a:endParaRPr>
                    </a:p>
                  </a:txBody>
                  <a:tcPr marL="9525" marR="9525" marT="9525" marB="0"/>
                </a:tc>
                <a:tc>
                  <a:txBody>
                    <a:bodyPr/>
                    <a:lstStyle/>
                    <a:p>
                      <a:pPr algn="ctr" fontAlgn="b"/>
                      <a:r>
                        <a:rPr lang="en-GB" sz="1100" b="1" i="0" u="none" strike="noStrike" dirty="0">
                          <a:solidFill>
                            <a:schemeClr val="bg1"/>
                          </a:solidFill>
                          <a:effectLst/>
                          <a:latin typeface="Arial" panose="020B0604020202020204" pitchFamily="34" charset="0"/>
                          <a:cs typeface="Arial" panose="020B0604020202020204" pitchFamily="34" charset="0"/>
                        </a:rPr>
                        <a:t>France</a:t>
                      </a:r>
                    </a:p>
                    <a:p>
                      <a:pPr algn="ctr" fontAlgn="b"/>
                      <a:endParaRPr lang="en-GB" sz="1100" b="1" i="0" u="none" strike="noStrike" dirty="0">
                        <a:solidFill>
                          <a:schemeClr val="bg1"/>
                        </a:solidFill>
                        <a:effectLst/>
                        <a:latin typeface="Arial" panose="020B0604020202020204" pitchFamily="34" charset="0"/>
                        <a:cs typeface="Arial" panose="020B0604020202020204" pitchFamily="34" charset="0"/>
                      </a:endParaRPr>
                    </a:p>
                  </a:txBody>
                  <a:tcPr marL="9525" marR="9525" marT="9525" marB="0"/>
                </a:tc>
                <a:tc>
                  <a:txBody>
                    <a:bodyPr/>
                    <a:lstStyle/>
                    <a:p>
                      <a:pPr algn="ctr" fontAlgn="b"/>
                      <a:r>
                        <a:rPr lang="en-GB" sz="1100" b="1" i="0" u="none" strike="noStrike" dirty="0">
                          <a:solidFill>
                            <a:schemeClr val="bg1"/>
                          </a:solidFill>
                          <a:effectLst/>
                          <a:latin typeface="Arial" panose="020B0604020202020204" pitchFamily="34" charset="0"/>
                          <a:cs typeface="Arial" panose="020B0604020202020204" pitchFamily="34" charset="0"/>
                        </a:rPr>
                        <a:t>Italy</a:t>
                      </a:r>
                    </a:p>
                    <a:p>
                      <a:pPr algn="ctr" fontAlgn="b"/>
                      <a:endParaRPr lang="en-GB" sz="1100" b="1" i="0" u="none" strike="noStrike" dirty="0">
                        <a:solidFill>
                          <a:schemeClr val="bg1"/>
                        </a:solidFill>
                        <a:effectLst/>
                        <a:latin typeface="Arial" panose="020B0604020202020204" pitchFamily="34" charset="0"/>
                        <a:cs typeface="Arial" panose="020B0604020202020204" pitchFamily="34" charset="0"/>
                      </a:endParaRPr>
                    </a:p>
                  </a:txBody>
                  <a:tcPr marL="9525" marR="9525" marT="9525" marB="0"/>
                </a:tc>
                <a:tc>
                  <a:txBody>
                    <a:bodyPr/>
                    <a:lstStyle/>
                    <a:p>
                      <a:pPr algn="ctr" fontAlgn="b"/>
                      <a:r>
                        <a:rPr lang="en-GB" sz="1100" b="1" i="0" u="none" strike="noStrike" dirty="0">
                          <a:solidFill>
                            <a:schemeClr val="bg1"/>
                          </a:solidFill>
                          <a:effectLst/>
                          <a:latin typeface="Arial" panose="020B0604020202020204" pitchFamily="34" charset="0"/>
                          <a:cs typeface="Arial" panose="020B0604020202020204" pitchFamily="34" charset="0"/>
                        </a:rPr>
                        <a:t>Ireland</a:t>
                      </a:r>
                    </a:p>
                  </a:txBody>
                  <a:tcPr marL="9525" marR="9525" marT="9525" marB="0"/>
                </a:tc>
                <a:extLst>
                  <a:ext uri="{0D108BD9-81ED-4DB2-BD59-A6C34878D82A}">
                    <a16:rowId xmlns:a16="http://schemas.microsoft.com/office/drawing/2014/main" val="10000"/>
                  </a:ext>
                </a:extLst>
              </a:tr>
              <a:tr h="307240">
                <a:tc>
                  <a:txBody>
                    <a:bodyPr/>
                    <a:lstStyle/>
                    <a:p>
                      <a:pPr algn="l" fontAlgn="t"/>
                      <a:r>
                        <a:rPr lang="en-GB" sz="1200" u="none" strike="noStrike" dirty="0">
                          <a:solidFill>
                            <a:schemeClr val="tx1"/>
                          </a:solidFill>
                          <a:effectLst/>
                        </a:rPr>
                        <a:t>TV</a:t>
                      </a:r>
                      <a:endParaRPr lang="en-GB" sz="1200" b="1" i="0" u="none" strike="noStrike" dirty="0">
                        <a:solidFill>
                          <a:schemeClr val="tx1"/>
                        </a:solidFill>
                        <a:effectLst/>
                        <a:latin typeface="Arial" panose="020B0604020202020204" pitchFamily="34" charset="0"/>
                      </a:endParaRPr>
                    </a:p>
                  </a:txBody>
                  <a:tcPr marL="9717" marR="9717" marT="9525" marB="0" anchor="ctr"/>
                </a:tc>
                <a:tc>
                  <a:txBody>
                    <a:bodyPr/>
                    <a:lstStyle/>
                    <a:p>
                      <a:pPr algn="ctr" fontAlgn="ctr"/>
                      <a:r>
                        <a:rPr lang="en-US" sz="1100" b="0" i="0" u="none" strike="noStrike" dirty="0">
                          <a:solidFill>
                            <a:schemeClr val="tx1"/>
                          </a:solidFill>
                          <a:effectLst/>
                          <a:latin typeface="Arial"/>
                        </a:rPr>
                        <a:t>66%</a:t>
                      </a:r>
                    </a:p>
                  </a:txBody>
                  <a:tcPr marL="12700" marR="12700" marT="12700" marB="0" anchor="ctr"/>
                </a:tc>
                <a:tc>
                  <a:txBody>
                    <a:bodyPr/>
                    <a:lstStyle/>
                    <a:p>
                      <a:pPr algn="ctr" fontAlgn="ctr"/>
                      <a:r>
                        <a:rPr lang="en-US" sz="1100" b="0" i="0" u="none" strike="noStrike" dirty="0">
                          <a:solidFill>
                            <a:schemeClr val="tx1"/>
                          </a:solidFill>
                          <a:effectLst/>
                          <a:latin typeface="Arial"/>
                        </a:rPr>
                        <a:t>69%</a:t>
                      </a:r>
                    </a:p>
                  </a:txBody>
                  <a:tcPr marL="12700" marR="12700" marT="12700" marB="0" anchor="ctr"/>
                </a:tc>
                <a:tc>
                  <a:txBody>
                    <a:bodyPr/>
                    <a:lstStyle/>
                    <a:p>
                      <a:pPr algn="ctr" fontAlgn="ctr"/>
                      <a:r>
                        <a:rPr lang="en-US" sz="1100" b="0" i="0" u="none" strike="noStrike" dirty="0">
                          <a:solidFill>
                            <a:schemeClr val="tx1"/>
                          </a:solidFill>
                          <a:effectLst/>
                          <a:latin typeface="Arial"/>
                        </a:rPr>
                        <a:t>77%</a:t>
                      </a:r>
                    </a:p>
                  </a:txBody>
                  <a:tcPr marL="12700" marR="12700" marT="12700" marB="0" anchor="ctr"/>
                </a:tc>
                <a:tc>
                  <a:txBody>
                    <a:bodyPr/>
                    <a:lstStyle/>
                    <a:p>
                      <a:pPr algn="ctr" fontAlgn="ctr"/>
                      <a:r>
                        <a:rPr lang="en-US" sz="1100" b="0" i="0" u="none" strike="noStrike" dirty="0">
                          <a:solidFill>
                            <a:schemeClr val="tx1"/>
                          </a:solidFill>
                          <a:effectLst/>
                          <a:latin typeface="Arial"/>
                        </a:rPr>
                        <a:t>72%</a:t>
                      </a:r>
                    </a:p>
                  </a:txBody>
                  <a:tcPr marL="12700" marR="12700" marT="12700" marB="0" anchor="ctr"/>
                </a:tc>
                <a:tc>
                  <a:txBody>
                    <a:bodyPr/>
                    <a:lstStyle/>
                    <a:p>
                      <a:pPr algn="ctr" fontAlgn="ctr"/>
                      <a:r>
                        <a:rPr lang="en-US" sz="1100" b="0" i="0" u="none" strike="noStrike" dirty="0">
                          <a:solidFill>
                            <a:schemeClr val="tx1"/>
                          </a:solidFill>
                          <a:effectLst/>
                          <a:latin typeface="Arial"/>
                        </a:rPr>
                        <a:t>85%</a:t>
                      </a:r>
                    </a:p>
                  </a:txBody>
                  <a:tcPr marL="12700" marR="12700" marT="12700" marB="0" anchor="ctr"/>
                </a:tc>
                <a:tc>
                  <a:txBody>
                    <a:bodyPr/>
                    <a:lstStyle/>
                    <a:p>
                      <a:pPr algn="ctr" fontAlgn="ctr"/>
                      <a:r>
                        <a:rPr lang="en-US" sz="1100" b="0" i="0" u="none" strike="noStrike" dirty="0">
                          <a:solidFill>
                            <a:schemeClr val="tx1"/>
                          </a:solidFill>
                          <a:effectLst/>
                          <a:latin typeface="Arial"/>
                        </a:rPr>
                        <a:t>68%</a:t>
                      </a:r>
                    </a:p>
                  </a:txBody>
                  <a:tcPr marL="12700" marR="12700" marT="12700" marB="0" anchor="ctr"/>
                </a:tc>
                <a:extLst>
                  <a:ext uri="{0D108BD9-81ED-4DB2-BD59-A6C34878D82A}">
                    <a16:rowId xmlns:a16="http://schemas.microsoft.com/office/drawing/2014/main" val="10001"/>
                  </a:ext>
                </a:extLst>
              </a:tr>
              <a:tr h="307240">
                <a:tc>
                  <a:txBody>
                    <a:bodyPr/>
                    <a:lstStyle/>
                    <a:p>
                      <a:pPr algn="l" fontAlgn="t"/>
                      <a:r>
                        <a:rPr lang="en-GB" sz="1200" u="none" strike="noStrike" dirty="0">
                          <a:solidFill>
                            <a:schemeClr val="tx1"/>
                          </a:solidFill>
                          <a:effectLst/>
                        </a:rPr>
                        <a:t>Radio</a:t>
                      </a:r>
                      <a:endParaRPr lang="en-GB" sz="1200" b="1" i="0" u="none" strike="noStrike" dirty="0">
                        <a:solidFill>
                          <a:schemeClr val="tx1"/>
                        </a:solidFill>
                        <a:effectLst/>
                        <a:latin typeface="Arial" panose="020B0604020202020204" pitchFamily="34" charset="0"/>
                      </a:endParaRPr>
                    </a:p>
                  </a:txBody>
                  <a:tcPr marL="9717" marR="9717" marT="9525" marB="0" anchor="ctr"/>
                </a:tc>
                <a:tc>
                  <a:txBody>
                    <a:bodyPr/>
                    <a:lstStyle/>
                    <a:p>
                      <a:pPr algn="ctr" fontAlgn="ctr"/>
                      <a:r>
                        <a:rPr lang="en-US" sz="1100" b="0" i="0" u="none" strike="noStrike" dirty="0">
                          <a:solidFill>
                            <a:schemeClr val="tx1"/>
                          </a:solidFill>
                          <a:effectLst/>
                          <a:latin typeface="Arial"/>
                        </a:rPr>
                        <a:t>25%</a:t>
                      </a:r>
                    </a:p>
                  </a:txBody>
                  <a:tcPr marL="12700" marR="12700" marT="12700" marB="0" anchor="ctr"/>
                </a:tc>
                <a:tc>
                  <a:txBody>
                    <a:bodyPr/>
                    <a:lstStyle/>
                    <a:p>
                      <a:pPr algn="ctr" fontAlgn="ctr"/>
                      <a:r>
                        <a:rPr lang="en-US" sz="1100" b="0" i="0" u="none" strike="noStrike" dirty="0">
                          <a:solidFill>
                            <a:schemeClr val="tx1"/>
                          </a:solidFill>
                          <a:effectLst/>
                          <a:latin typeface="Arial"/>
                        </a:rPr>
                        <a:t>32%</a:t>
                      </a:r>
                    </a:p>
                  </a:txBody>
                  <a:tcPr marL="12700" marR="12700" marT="12700" marB="0" anchor="ctr"/>
                </a:tc>
                <a:tc>
                  <a:txBody>
                    <a:bodyPr/>
                    <a:lstStyle/>
                    <a:p>
                      <a:pPr algn="ctr" fontAlgn="ctr"/>
                      <a:r>
                        <a:rPr lang="en-US" sz="1100" b="0" i="0" u="none" strike="noStrike" dirty="0">
                          <a:solidFill>
                            <a:schemeClr val="tx1"/>
                          </a:solidFill>
                          <a:effectLst/>
                          <a:latin typeface="Arial"/>
                        </a:rPr>
                        <a:t>45%</a:t>
                      </a:r>
                    </a:p>
                  </a:txBody>
                  <a:tcPr marL="12700" marR="12700" marT="12700" marB="0" anchor="ctr"/>
                </a:tc>
                <a:tc>
                  <a:txBody>
                    <a:bodyPr/>
                    <a:lstStyle/>
                    <a:p>
                      <a:pPr algn="ctr" fontAlgn="ctr"/>
                      <a:r>
                        <a:rPr lang="en-US" sz="1100" b="0" i="0" u="none" strike="noStrike" dirty="0">
                          <a:solidFill>
                            <a:schemeClr val="tx1"/>
                          </a:solidFill>
                          <a:effectLst/>
                          <a:latin typeface="Arial"/>
                        </a:rPr>
                        <a:t>26%</a:t>
                      </a:r>
                    </a:p>
                  </a:txBody>
                  <a:tcPr marL="12700" marR="12700" marT="12700" marB="0" anchor="ctr"/>
                </a:tc>
                <a:tc>
                  <a:txBody>
                    <a:bodyPr/>
                    <a:lstStyle/>
                    <a:p>
                      <a:pPr algn="ctr" fontAlgn="ctr"/>
                      <a:r>
                        <a:rPr lang="en-US" sz="1100" b="0" i="0" u="none" strike="noStrike" dirty="0">
                          <a:solidFill>
                            <a:schemeClr val="tx1"/>
                          </a:solidFill>
                          <a:effectLst/>
                          <a:latin typeface="Arial"/>
                        </a:rPr>
                        <a:t>27%</a:t>
                      </a:r>
                    </a:p>
                  </a:txBody>
                  <a:tcPr marL="12700" marR="12700" marT="12700" marB="0" anchor="ctr"/>
                </a:tc>
                <a:tc>
                  <a:txBody>
                    <a:bodyPr/>
                    <a:lstStyle/>
                    <a:p>
                      <a:pPr algn="ctr" fontAlgn="ctr"/>
                      <a:r>
                        <a:rPr lang="en-US" sz="1100" b="0" i="0" u="none" strike="noStrike" dirty="0">
                          <a:solidFill>
                            <a:schemeClr val="tx1"/>
                          </a:solidFill>
                          <a:effectLst/>
                          <a:latin typeface="Arial"/>
                        </a:rPr>
                        <a:t>46%</a:t>
                      </a:r>
                    </a:p>
                  </a:txBody>
                  <a:tcPr marL="12700" marR="12700" marT="12700" marB="0" anchor="ctr"/>
                </a:tc>
                <a:extLst>
                  <a:ext uri="{0D108BD9-81ED-4DB2-BD59-A6C34878D82A}">
                    <a16:rowId xmlns:a16="http://schemas.microsoft.com/office/drawing/2014/main" val="10002"/>
                  </a:ext>
                </a:extLst>
              </a:tr>
              <a:tr h="307240">
                <a:tc>
                  <a:txBody>
                    <a:bodyPr/>
                    <a:lstStyle/>
                    <a:p>
                      <a:pPr algn="l" fontAlgn="t"/>
                      <a:r>
                        <a:rPr lang="en-GB" sz="1200" u="none" strike="noStrike" dirty="0">
                          <a:solidFill>
                            <a:schemeClr val="tx1"/>
                          </a:solidFill>
                          <a:effectLst/>
                        </a:rPr>
                        <a:t>Print</a:t>
                      </a:r>
                      <a:endParaRPr lang="en-GB" sz="1200" b="1" i="0" u="none" strike="noStrike" dirty="0">
                        <a:solidFill>
                          <a:schemeClr val="tx1"/>
                        </a:solidFill>
                        <a:effectLst/>
                        <a:latin typeface="Arial" panose="020B0604020202020204" pitchFamily="34" charset="0"/>
                      </a:endParaRPr>
                    </a:p>
                  </a:txBody>
                  <a:tcPr marL="9717" marR="9717" marT="9525" marB="0" anchor="ctr"/>
                </a:tc>
                <a:tc>
                  <a:txBody>
                    <a:bodyPr/>
                    <a:lstStyle/>
                    <a:p>
                      <a:pPr algn="ctr" fontAlgn="ctr"/>
                      <a:r>
                        <a:rPr lang="en-US" sz="1100" b="0" i="0" u="none" strike="noStrike" dirty="0">
                          <a:solidFill>
                            <a:schemeClr val="tx1"/>
                          </a:solidFill>
                          <a:effectLst/>
                          <a:latin typeface="Arial"/>
                        </a:rPr>
                        <a:t>26%</a:t>
                      </a:r>
                    </a:p>
                  </a:txBody>
                  <a:tcPr marL="12700" marR="12700" marT="12700" marB="0" anchor="ctr"/>
                </a:tc>
                <a:tc>
                  <a:txBody>
                    <a:bodyPr/>
                    <a:lstStyle/>
                    <a:p>
                      <a:pPr algn="ctr" fontAlgn="ctr"/>
                      <a:r>
                        <a:rPr lang="en-US" sz="1100" b="0" i="0" u="none" strike="noStrike" dirty="0">
                          <a:solidFill>
                            <a:schemeClr val="tx1"/>
                          </a:solidFill>
                          <a:effectLst/>
                          <a:latin typeface="Arial"/>
                        </a:rPr>
                        <a:t>41%</a:t>
                      </a:r>
                    </a:p>
                  </a:txBody>
                  <a:tcPr marL="12700" marR="12700" marT="12700" marB="0" anchor="ctr"/>
                </a:tc>
                <a:tc>
                  <a:txBody>
                    <a:bodyPr/>
                    <a:lstStyle/>
                    <a:p>
                      <a:pPr algn="ctr" fontAlgn="ctr"/>
                      <a:r>
                        <a:rPr lang="en-US" sz="1100" b="0" i="0" u="none" strike="noStrike" dirty="0">
                          <a:solidFill>
                            <a:schemeClr val="tx1"/>
                          </a:solidFill>
                          <a:effectLst/>
                          <a:latin typeface="Arial"/>
                        </a:rPr>
                        <a:t>34%</a:t>
                      </a:r>
                    </a:p>
                  </a:txBody>
                  <a:tcPr marL="12700" marR="12700" marT="12700" marB="0" anchor="ctr"/>
                </a:tc>
                <a:tc>
                  <a:txBody>
                    <a:bodyPr/>
                    <a:lstStyle/>
                    <a:p>
                      <a:pPr algn="ctr" fontAlgn="ctr"/>
                      <a:r>
                        <a:rPr lang="en-US" sz="1100" b="0" i="0" u="none" strike="noStrike" dirty="0">
                          <a:solidFill>
                            <a:schemeClr val="tx1"/>
                          </a:solidFill>
                          <a:effectLst/>
                          <a:latin typeface="Arial"/>
                        </a:rPr>
                        <a:t>25%</a:t>
                      </a:r>
                    </a:p>
                  </a:txBody>
                  <a:tcPr marL="12700" marR="12700" marT="12700" marB="0" anchor="ctr"/>
                </a:tc>
                <a:tc>
                  <a:txBody>
                    <a:bodyPr/>
                    <a:lstStyle/>
                    <a:p>
                      <a:pPr algn="ctr" fontAlgn="ctr"/>
                      <a:r>
                        <a:rPr lang="en-US" sz="1100" b="0" i="0" u="none" strike="noStrike" dirty="0">
                          <a:solidFill>
                            <a:schemeClr val="tx1"/>
                          </a:solidFill>
                          <a:effectLst/>
                          <a:latin typeface="Arial"/>
                        </a:rPr>
                        <a:t>40%</a:t>
                      </a:r>
                    </a:p>
                  </a:txBody>
                  <a:tcPr marL="12700" marR="12700" marT="12700" marB="0" anchor="ctr"/>
                </a:tc>
                <a:tc>
                  <a:txBody>
                    <a:bodyPr/>
                    <a:lstStyle/>
                    <a:p>
                      <a:pPr algn="ctr" fontAlgn="ctr"/>
                      <a:r>
                        <a:rPr lang="en-US" sz="1100" b="0" i="0" u="none" strike="noStrike" dirty="0">
                          <a:solidFill>
                            <a:schemeClr val="tx1"/>
                          </a:solidFill>
                          <a:effectLst/>
                          <a:latin typeface="Arial"/>
                        </a:rPr>
                        <a:t>40%</a:t>
                      </a:r>
                    </a:p>
                  </a:txBody>
                  <a:tcPr marL="12700" marR="12700" marT="12700" marB="0" anchor="ctr"/>
                </a:tc>
                <a:extLst>
                  <a:ext uri="{0D108BD9-81ED-4DB2-BD59-A6C34878D82A}">
                    <a16:rowId xmlns:a16="http://schemas.microsoft.com/office/drawing/2014/main" val="10003"/>
                  </a:ext>
                </a:extLst>
              </a:tr>
              <a:tr h="307240">
                <a:tc>
                  <a:txBody>
                    <a:bodyPr/>
                    <a:lstStyle/>
                    <a:p>
                      <a:pPr algn="l" fontAlgn="t"/>
                      <a:r>
                        <a:rPr lang="en-GB" sz="1200" u="none" strike="noStrike" dirty="0">
                          <a:solidFill>
                            <a:schemeClr val="tx1"/>
                          </a:solidFill>
                          <a:effectLst/>
                        </a:rPr>
                        <a:t>Online </a:t>
                      </a:r>
                    </a:p>
                    <a:p>
                      <a:pPr algn="l" fontAlgn="t"/>
                      <a:r>
                        <a:rPr lang="en-GB" sz="800" u="none" strike="noStrike" dirty="0">
                          <a:solidFill>
                            <a:schemeClr val="tx1"/>
                          </a:solidFill>
                          <a:effectLst/>
                        </a:rPr>
                        <a:t>(Inc.</a:t>
                      </a:r>
                      <a:r>
                        <a:rPr lang="en-GB" sz="800" u="none" strike="noStrike" baseline="0" dirty="0">
                          <a:solidFill>
                            <a:schemeClr val="tx1"/>
                          </a:solidFill>
                          <a:effectLst/>
                        </a:rPr>
                        <a:t> Social media)</a:t>
                      </a:r>
                      <a:endParaRPr lang="en-GB" sz="1200" b="1" i="0" u="none" strike="noStrike" dirty="0">
                        <a:solidFill>
                          <a:schemeClr val="tx1"/>
                        </a:solidFill>
                        <a:effectLst/>
                        <a:latin typeface="Arial" panose="020B0604020202020204" pitchFamily="34" charset="0"/>
                      </a:endParaRPr>
                    </a:p>
                  </a:txBody>
                  <a:tcPr marL="9717" marR="9717" marT="9525" marB="0" anchor="ctr"/>
                </a:tc>
                <a:tc>
                  <a:txBody>
                    <a:bodyPr/>
                    <a:lstStyle/>
                    <a:p>
                      <a:pPr algn="ctr" fontAlgn="ctr"/>
                      <a:r>
                        <a:rPr lang="en-US" sz="1100" b="0" i="0" u="none" strike="noStrike" dirty="0">
                          <a:solidFill>
                            <a:schemeClr val="tx1"/>
                          </a:solidFill>
                          <a:effectLst/>
                          <a:latin typeface="Arial"/>
                        </a:rPr>
                        <a:t>77%</a:t>
                      </a:r>
                    </a:p>
                  </a:txBody>
                  <a:tcPr marL="12700" marR="12700" marT="12700" marB="0" anchor="ctr"/>
                </a:tc>
                <a:tc>
                  <a:txBody>
                    <a:bodyPr/>
                    <a:lstStyle/>
                    <a:p>
                      <a:pPr algn="ctr" fontAlgn="ctr"/>
                      <a:r>
                        <a:rPr lang="en-US" sz="1100" b="0" i="0" u="none" strike="noStrike" dirty="0">
                          <a:solidFill>
                            <a:schemeClr val="tx1"/>
                          </a:solidFill>
                          <a:effectLst/>
                          <a:latin typeface="Arial"/>
                        </a:rPr>
                        <a:t>74%</a:t>
                      </a:r>
                    </a:p>
                  </a:txBody>
                  <a:tcPr marL="12700" marR="12700" marT="12700" marB="0" anchor="ctr"/>
                </a:tc>
                <a:tc>
                  <a:txBody>
                    <a:bodyPr/>
                    <a:lstStyle/>
                    <a:p>
                      <a:pPr algn="ctr" fontAlgn="ctr"/>
                      <a:r>
                        <a:rPr lang="en-US" sz="1100" b="0" i="0" u="none" strike="noStrike" dirty="0">
                          <a:solidFill>
                            <a:schemeClr val="tx1"/>
                          </a:solidFill>
                          <a:effectLst/>
                          <a:latin typeface="Arial"/>
                        </a:rPr>
                        <a:t>60%</a:t>
                      </a:r>
                    </a:p>
                  </a:txBody>
                  <a:tcPr marL="12700" marR="12700" marT="12700" marB="0" anchor="ctr"/>
                </a:tc>
                <a:tc>
                  <a:txBody>
                    <a:bodyPr/>
                    <a:lstStyle/>
                    <a:p>
                      <a:pPr algn="ctr" fontAlgn="ctr"/>
                      <a:r>
                        <a:rPr lang="en-US" sz="1100" b="0" i="0" u="none" strike="noStrike" dirty="0">
                          <a:solidFill>
                            <a:schemeClr val="tx1"/>
                          </a:solidFill>
                          <a:effectLst/>
                          <a:latin typeface="Arial"/>
                        </a:rPr>
                        <a:t>71%</a:t>
                      </a:r>
                    </a:p>
                  </a:txBody>
                  <a:tcPr marL="12700" marR="12700" marT="12700" marB="0" anchor="ctr"/>
                </a:tc>
                <a:tc>
                  <a:txBody>
                    <a:bodyPr/>
                    <a:lstStyle/>
                    <a:p>
                      <a:pPr algn="ctr" fontAlgn="ctr"/>
                      <a:r>
                        <a:rPr lang="en-US" sz="1100" b="0" i="0" u="none" strike="noStrike" dirty="0">
                          <a:solidFill>
                            <a:schemeClr val="tx1"/>
                          </a:solidFill>
                          <a:effectLst/>
                          <a:latin typeface="Arial"/>
                        </a:rPr>
                        <a:t>81%</a:t>
                      </a:r>
                    </a:p>
                  </a:txBody>
                  <a:tcPr marL="12700" marR="12700" marT="12700" marB="0" anchor="ctr"/>
                </a:tc>
                <a:tc>
                  <a:txBody>
                    <a:bodyPr/>
                    <a:lstStyle/>
                    <a:p>
                      <a:pPr algn="ctr" fontAlgn="ctr"/>
                      <a:r>
                        <a:rPr lang="en-US" sz="1100" b="0" i="0" u="none" strike="noStrike" dirty="0">
                          <a:solidFill>
                            <a:schemeClr val="tx1"/>
                          </a:solidFill>
                          <a:effectLst/>
                          <a:latin typeface="Arial"/>
                        </a:rPr>
                        <a:t>83%</a:t>
                      </a:r>
                    </a:p>
                  </a:txBody>
                  <a:tcPr marL="12700" marR="12700" marT="12700" marB="0" anchor="ctr"/>
                </a:tc>
                <a:extLst>
                  <a:ext uri="{0D108BD9-81ED-4DB2-BD59-A6C34878D82A}">
                    <a16:rowId xmlns:a16="http://schemas.microsoft.com/office/drawing/2014/main" val="10004"/>
                  </a:ext>
                </a:extLst>
              </a:tr>
            </a:tbl>
          </a:graphicData>
        </a:graphic>
      </p:graphicFrame>
      <p:pic>
        <p:nvPicPr>
          <p:cNvPr id="6" name="Picture 5"/>
          <p:cNvPicPr>
            <a:picLocks noChangeAspect="1"/>
          </p:cNvPicPr>
          <p:nvPr/>
        </p:nvPicPr>
        <p:blipFill>
          <a:blip r:embed="rId3"/>
          <a:stretch>
            <a:fillRect/>
          </a:stretch>
        </p:blipFill>
        <p:spPr>
          <a:xfrm>
            <a:off x="1917700" y="1099807"/>
            <a:ext cx="5311796" cy="2838505"/>
          </a:xfrm>
          <a:prstGeom prst="rect">
            <a:avLst/>
          </a:prstGeom>
        </p:spPr>
      </p:pic>
    </p:spTree>
    <p:extLst>
      <p:ext uri="{BB962C8B-B14F-4D97-AF65-F5344CB8AC3E}">
        <p14:creationId xmlns:p14="http://schemas.microsoft.com/office/powerpoint/2010/main" val="8230720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I_FUJO_DNR_graph48.jpg"/>
          <p:cNvPicPr>
            <a:picLocks noChangeAspect="1"/>
          </p:cNvPicPr>
          <p:nvPr/>
        </p:nvPicPr>
        <p:blipFill rotWithShape="1">
          <a:blip r:embed="rId3">
            <a:extLst>
              <a:ext uri="{28A0092B-C50C-407E-A947-70E740481C1C}">
                <a14:useLocalDpi xmlns:a14="http://schemas.microsoft.com/office/drawing/2010/main" val="0"/>
              </a:ext>
            </a:extLst>
          </a:blip>
          <a:srcRect l="20455" t="24523" r="19909" b="22289"/>
          <a:stretch/>
        </p:blipFill>
        <p:spPr>
          <a:xfrm>
            <a:off x="938769" y="1143000"/>
            <a:ext cx="7100039" cy="4749800"/>
          </a:xfrm>
          <a:prstGeom prst="rect">
            <a:avLst/>
          </a:prstGeom>
        </p:spPr>
      </p:pic>
      <p:sp>
        <p:nvSpPr>
          <p:cNvPr id="3" name="Title 2"/>
          <p:cNvSpPr txBox="1">
            <a:spLocks/>
          </p:cNvSpPr>
          <p:nvPr/>
        </p:nvSpPr>
        <p:spPr bwMode="black">
          <a:xfrm>
            <a:off x="1727447" y="233700"/>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Main sources of news</a:t>
            </a:r>
          </a:p>
        </p:txBody>
      </p:sp>
    </p:spTree>
    <p:extLst>
      <p:ext uri="{BB962C8B-B14F-4D97-AF65-F5344CB8AC3E}">
        <p14:creationId xmlns:p14="http://schemas.microsoft.com/office/powerpoint/2010/main" val="15763655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I_FUJO_DNR_graph52.jpg"/>
          <p:cNvPicPr>
            <a:picLocks noChangeAspect="1"/>
          </p:cNvPicPr>
          <p:nvPr/>
        </p:nvPicPr>
        <p:blipFill rotWithShape="1">
          <a:blip r:embed="rId3">
            <a:extLst>
              <a:ext uri="{28A0092B-C50C-407E-A947-70E740481C1C}">
                <a14:useLocalDpi xmlns:a14="http://schemas.microsoft.com/office/drawing/2010/main" val="0"/>
              </a:ext>
            </a:extLst>
          </a:blip>
          <a:srcRect l="20836" t="9013" r="16751" b="7037"/>
          <a:stretch/>
        </p:blipFill>
        <p:spPr>
          <a:xfrm>
            <a:off x="1914648" y="1193798"/>
            <a:ext cx="5563352" cy="5612877"/>
          </a:xfrm>
          <a:prstGeom prst="rect">
            <a:avLst/>
          </a:prstGeom>
        </p:spPr>
      </p:pic>
      <p:sp>
        <p:nvSpPr>
          <p:cNvPr id="3" name="Title 2"/>
          <p:cNvSpPr txBox="1">
            <a:spLocks/>
          </p:cNvSpPr>
          <p:nvPr/>
        </p:nvSpPr>
        <p:spPr bwMode="black">
          <a:xfrm>
            <a:off x="1727447" y="233700"/>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Main sources of news, by age</a:t>
            </a:r>
          </a:p>
        </p:txBody>
      </p:sp>
    </p:spTree>
    <p:extLst>
      <p:ext uri="{BB962C8B-B14F-4D97-AF65-F5344CB8AC3E}">
        <p14:creationId xmlns:p14="http://schemas.microsoft.com/office/powerpoint/2010/main" val="14232942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I_FUJO_DNR_graph8.jpg"/>
          <p:cNvPicPr>
            <a:picLocks noChangeAspect="1"/>
          </p:cNvPicPr>
          <p:nvPr/>
        </p:nvPicPr>
        <p:blipFill rotWithShape="1">
          <a:blip r:embed="rId3">
            <a:extLst>
              <a:ext uri="{28A0092B-C50C-407E-A947-70E740481C1C}">
                <a14:useLocalDpi xmlns:a14="http://schemas.microsoft.com/office/drawing/2010/main" val="0"/>
              </a:ext>
            </a:extLst>
          </a:blip>
          <a:srcRect l="24447" t="38935" r="20847" b="37325"/>
          <a:stretch/>
        </p:blipFill>
        <p:spPr>
          <a:xfrm>
            <a:off x="895596" y="1314495"/>
            <a:ext cx="6547492" cy="2131215"/>
          </a:xfrm>
          <a:prstGeom prst="rect">
            <a:avLst/>
          </a:prstGeom>
        </p:spPr>
      </p:pic>
      <p:sp>
        <p:nvSpPr>
          <p:cNvPr id="3" name="Title 2"/>
          <p:cNvSpPr txBox="1">
            <a:spLocks/>
          </p:cNvSpPr>
          <p:nvPr/>
        </p:nvSpPr>
        <p:spPr bwMode="black">
          <a:xfrm>
            <a:off x="1727447" y="233700"/>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Direct access to politicians</a:t>
            </a:r>
          </a:p>
        </p:txBody>
      </p:sp>
      <p:pic>
        <p:nvPicPr>
          <p:cNvPr id="4" name="Picture 3" descr="BAI_FUJO_DNR_graph12.jpg"/>
          <p:cNvPicPr>
            <a:picLocks noChangeAspect="1"/>
          </p:cNvPicPr>
          <p:nvPr/>
        </p:nvPicPr>
        <p:blipFill rotWithShape="1">
          <a:blip r:embed="rId4">
            <a:extLst>
              <a:ext uri="{28A0092B-C50C-407E-A947-70E740481C1C}">
                <a14:useLocalDpi xmlns:a14="http://schemas.microsoft.com/office/drawing/2010/main" val="0"/>
              </a:ext>
            </a:extLst>
          </a:blip>
          <a:srcRect l="23591" t="45603" r="35484" b="39288"/>
          <a:stretch/>
        </p:blipFill>
        <p:spPr>
          <a:xfrm>
            <a:off x="1568697" y="4439222"/>
            <a:ext cx="5365504" cy="1485854"/>
          </a:xfrm>
          <a:prstGeom prst="rect">
            <a:avLst/>
          </a:prstGeom>
        </p:spPr>
      </p:pic>
      <p:pic>
        <p:nvPicPr>
          <p:cNvPr id="5" name="Picture 4" descr="BAI_FUJO_DNR_graph12.jpg"/>
          <p:cNvPicPr>
            <a:picLocks noChangeAspect="1"/>
          </p:cNvPicPr>
          <p:nvPr/>
        </p:nvPicPr>
        <p:blipFill rotWithShape="1">
          <a:blip r:embed="rId4">
            <a:extLst>
              <a:ext uri="{28A0092B-C50C-407E-A947-70E740481C1C}">
                <a14:useLocalDpi xmlns:a14="http://schemas.microsoft.com/office/drawing/2010/main" val="0"/>
              </a:ext>
            </a:extLst>
          </a:blip>
          <a:srcRect l="23591" t="37123" r="35484" b="54577"/>
          <a:stretch/>
        </p:blipFill>
        <p:spPr>
          <a:xfrm>
            <a:off x="1568696" y="3266811"/>
            <a:ext cx="5365505" cy="816239"/>
          </a:xfrm>
          <a:prstGeom prst="rect">
            <a:avLst/>
          </a:prstGeom>
        </p:spPr>
      </p:pic>
    </p:spTree>
    <p:extLst>
      <p:ext uri="{BB962C8B-B14F-4D97-AF65-F5344CB8AC3E}">
        <p14:creationId xmlns:p14="http://schemas.microsoft.com/office/powerpoint/2010/main" val="12217687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I_FUJO_DNR_graph16.jpg"/>
          <p:cNvPicPr>
            <a:picLocks noChangeAspect="1"/>
          </p:cNvPicPr>
          <p:nvPr/>
        </p:nvPicPr>
        <p:blipFill rotWithShape="1">
          <a:blip r:embed="rId3">
            <a:extLst>
              <a:ext uri="{28A0092B-C50C-407E-A947-70E740481C1C}">
                <a14:useLocalDpi xmlns:a14="http://schemas.microsoft.com/office/drawing/2010/main" val="0"/>
              </a:ext>
            </a:extLst>
          </a:blip>
          <a:srcRect l="19437" t="29877" r="20187" b="30371"/>
          <a:stretch/>
        </p:blipFill>
        <p:spPr>
          <a:xfrm>
            <a:off x="1107864" y="1701799"/>
            <a:ext cx="6950286" cy="3432503"/>
          </a:xfrm>
          <a:prstGeom prst="rect">
            <a:avLst/>
          </a:prstGeom>
        </p:spPr>
      </p:pic>
      <p:sp>
        <p:nvSpPr>
          <p:cNvPr id="3" name="Title 2"/>
          <p:cNvSpPr txBox="1">
            <a:spLocks/>
          </p:cNvSpPr>
          <p:nvPr/>
        </p:nvSpPr>
        <p:spPr bwMode="black">
          <a:xfrm>
            <a:off x="1727447" y="233700"/>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Direct access to politicians</a:t>
            </a:r>
          </a:p>
        </p:txBody>
      </p:sp>
    </p:spTree>
    <p:extLst>
      <p:ext uri="{BB962C8B-B14F-4D97-AF65-F5344CB8AC3E}">
        <p14:creationId xmlns:p14="http://schemas.microsoft.com/office/powerpoint/2010/main" val="5813428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36220" y="2815521"/>
            <a:ext cx="6804389" cy="978873"/>
          </a:xfrm>
        </p:spPr>
        <p:txBody>
          <a:bodyPr/>
          <a:lstStyle/>
          <a:p>
            <a:r>
              <a:rPr lang="en-IE" dirty="0"/>
              <a:t>3. Trust in the news</a:t>
            </a:r>
          </a:p>
        </p:txBody>
      </p:sp>
    </p:spTree>
    <p:extLst>
      <p:ext uri="{BB962C8B-B14F-4D97-AF65-F5344CB8AC3E}">
        <p14:creationId xmlns:p14="http://schemas.microsoft.com/office/powerpoint/2010/main" val="36329044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Subtitle 7"/>
          <p:cNvSpPr>
            <a:spLocks noGrp="1"/>
          </p:cNvSpPr>
          <p:nvPr>
            <p:ph type="subTitle" idx="1"/>
          </p:nvPr>
        </p:nvSpPr>
        <p:spPr>
          <a:xfrm>
            <a:off x="1076325" y="1904923"/>
            <a:ext cx="7143750" cy="3400502"/>
          </a:xfrm>
        </p:spPr>
        <p:txBody>
          <a:bodyPr>
            <a:normAutofit/>
          </a:bodyPr>
          <a:lstStyle/>
          <a:p>
            <a:pPr marL="342900" indent="-342900" algn="l">
              <a:buFont typeface="Arial" panose="020B0604020202020204" pitchFamily="34" charset="0"/>
              <a:buChar char="•"/>
            </a:pPr>
            <a:r>
              <a:rPr lang="en-GB" sz="2000" b="1" dirty="0">
                <a:solidFill>
                  <a:schemeClr val="bg2"/>
                </a:solidFill>
              </a:rPr>
              <a:t>Interest &amp; Avoidance</a:t>
            </a:r>
            <a:endParaRPr lang="en-GB" sz="2000" dirty="0">
              <a:solidFill>
                <a:schemeClr val="bg2"/>
              </a:solidFill>
            </a:endParaRPr>
          </a:p>
          <a:p>
            <a:pPr marL="342900" indent="-342900" algn="l">
              <a:buFont typeface="Arial" panose="020B0604020202020204" pitchFamily="34" charset="0"/>
              <a:buChar char="•"/>
            </a:pPr>
            <a:r>
              <a:rPr lang="en-GB" sz="2000" b="1" dirty="0">
                <a:solidFill>
                  <a:schemeClr val="bg2"/>
                </a:solidFill>
              </a:rPr>
              <a:t>Sources</a:t>
            </a:r>
          </a:p>
          <a:p>
            <a:pPr marL="342900" indent="-342900" algn="l">
              <a:buFont typeface="Arial" panose="020B0604020202020204" pitchFamily="34" charset="0"/>
              <a:buChar char="•"/>
            </a:pPr>
            <a:r>
              <a:rPr lang="en-GB" sz="2000" b="1" dirty="0">
                <a:solidFill>
                  <a:schemeClr val="bg2"/>
                </a:solidFill>
              </a:rPr>
              <a:t>Trust</a:t>
            </a:r>
          </a:p>
          <a:p>
            <a:pPr marL="342900" indent="-342900" algn="l">
              <a:buFont typeface="Arial" panose="020B0604020202020204" pitchFamily="34" charset="0"/>
              <a:buChar char="•"/>
            </a:pPr>
            <a:r>
              <a:rPr lang="en-GB" sz="2000" b="1" dirty="0">
                <a:solidFill>
                  <a:schemeClr val="bg2"/>
                </a:solidFill>
              </a:rPr>
              <a:t>Online news journey</a:t>
            </a:r>
          </a:p>
          <a:p>
            <a:pPr marL="342900" indent="-342900" algn="l">
              <a:buFont typeface="Arial" panose="020B0604020202020204" pitchFamily="34" charset="0"/>
              <a:buChar char="•"/>
            </a:pPr>
            <a:r>
              <a:rPr lang="en-GB" sz="2000" b="1" dirty="0">
                <a:solidFill>
                  <a:schemeClr val="bg2"/>
                </a:solidFill>
              </a:rPr>
              <a:t>Financials</a:t>
            </a:r>
            <a:endParaRPr lang="en-GB" sz="2000" dirty="0">
              <a:solidFill>
                <a:schemeClr val="bg2"/>
              </a:solidFill>
            </a:endParaRPr>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70634"/>
            <a:ext cx="3576323" cy="1387366"/>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03516" y="5534305"/>
            <a:ext cx="3277877" cy="1262837"/>
          </a:xfrm>
          <a:prstGeom prst="rect">
            <a:avLst/>
          </a:prstGeom>
        </p:spPr>
      </p:pic>
      <p:sp>
        <p:nvSpPr>
          <p:cNvPr id="7" name="Title 2"/>
          <p:cNvSpPr txBox="1">
            <a:spLocks/>
          </p:cNvSpPr>
          <p:nvPr/>
        </p:nvSpPr>
        <p:spPr bwMode="black">
          <a:xfrm>
            <a:off x="1727448" y="590150"/>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Content</a:t>
            </a:r>
          </a:p>
        </p:txBody>
      </p:sp>
    </p:spTree>
    <p:extLst>
      <p:ext uri="{BB962C8B-B14F-4D97-AF65-F5344CB8AC3E}">
        <p14:creationId xmlns:p14="http://schemas.microsoft.com/office/powerpoint/2010/main" val="39058685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p:cNvCxnSpPr/>
          <p:nvPr/>
        </p:nvCxnSpPr>
        <p:spPr>
          <a:xfrm>
            <a:off x="197514" y="3591018"/>
            <a:ext cx="8802978" cy="0"/>
          </a:xfrm>
          <a:prstGeom prst="line">
            <a:avLst/>
          </a:prstGeom>
          <a:ln w="12700">
            <a:solidFill>
              <a:schemeClr val="accent2">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211760" y="3382165"/>
            <a:ext cx="8802978" cy="0"/>
          </a:xfrm>
          <a:prstGeom prst="line">
            <a:avLst/>
          </a:prstGeom>
          <a:ln w="12700">
            <a:solidFill>
              <a:schemeClr val="accent2"/>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8" name="Chart 7"/>
          <p:cNvGraphicFramePr/>
          <p:nvPr>
            <p:extLst>
              <p:ext uri="{D42A27DB-BD31-4B8C-83A1-F6EECF244321}">
                <p14:modId xmlns:p14="http://schemas.microsoft.com/office/powerpoint/2010/main" val="3416108797"/>
              </p:ext>
            </p:extLst>
          </p:nvPr>
        </p:nvGraphicFramePr>
        <p:xfrm>
          <a:off x="53959" y="2117630"/>
          <a:ext cx="9000492" cy="3815368"/>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54006" y="3486039"/>
            <a:ext cx="359532" cy="369332"/>
          </a:xfrm>
          <a:prstGeom prst="rect">
            <a:avLst/>
          </a:prstGeom>
          <a:noFill/>
        </p:spPr>
        <p:txBody>
          <a:bodyPr wrap="square" rtlCol="0">
            <a:spAutoFit/>
          </a:bodyPr>
          <a:lstStyle/>
          <a:p>
            <a:r>
              <a:rPr lang="en-GB" sz="900" b="1" dirty="0">
                <a:solidFill>
                  <a:schemeClr val="accent2">
                    <a:lumMod val="75000"/>
                  </a:schemeClr>
                </a:solidFill>
                <a:latin typeface="Calibri" pitchFamily="34" charset="0"/>
              </a:rPr>
              <a:t>43%</a:t>
            </a:r>
          </a:p>
        </p:txBody>
      </p:sp>
      <p:sp>
        <p:nvSpPr>
          <p:cNvPr id="13" name="TextBox 12"/>
          <p:cNvSpPr txBox="1"/>
          <p:nvPr/>
        </p:nvSpPr>
        <p:spPr>
          <a:xfrm>
            <a:off x="-54006" y="3266982"/>
            <a:ext cx="359532" cy="369332"/>
          </a:xfrm>
          <a:prstGeom prst="rect">
            <a:avLst/>
          </a:prstGeom>
          <a:noFill/>
          <a:ln>
            <a:noFill/>
          </a:ln>
        </p:spPr>
        <p:txBody>
          <a:bodyPr wrap="square" rtlCol="0">
            <a:spAutoFit/>
          </a:bodyPr>
          <a:lstStyle/>
          <a:p>
            <a:r>
              <a:rPr lang="en-GB" sz="900" b="1" dirty="0">
                <a:solidFill>
                  <a:schemeClr val="accent4">
                    <a:lumMod val="40000"/>
                    <a:lumOff val="60000"/>
                  </a:schemeClr>
                </a:solidFill>
                <a:latin typeface="Calibri" pitchFamily="34" charset="0"/>
              </a:rPr>
              <a:t>49%</a:t>
            </a:r>
          </a:p>
        </p:txBody>
      </p:sp>
      <p:sp>
        <p:nvSpPr>
          <p:cNvPr id="6" name="Title 5"/>
          <p:cNvSpPr>
            <a:spLocks noGrp="1"/>
          </p:cNvSpPr>
          <p:nvPr>
            <p:ph type="title"/>
          </p:nvPr>
        </p:nvSpPr>
        <p:spPr/>
        <p:txBody>
          <a:bodyPr/>
          <a:lstStyle/>
          <a:p>
            <a:r>
              <a:rPr lang="en-IE" dirty="0"/>
              <a:t>Trust in the news</a:t>
            </a:r>
          </a:p>
        </p:txBody>
      </p:sp>
      <p:sp>
        <p:nvSpPr>
          <p:cNvPr id="26" name="Rectangle 25"/>
          <p:cNvSpPr/>
          <p:nvPr/>
        </p:nvSpPr>
        <p:spPr>
          <a:xfrm>
            <a:off x="3816350" y="2978150"/>
            <a:ext cx="260350" cy="2438400"/>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dirty="0"/>
          </a:p>
        </p:txBody>
      </p:sp>
    </p:spTree>
    <p:extLst>
      <p:ext uri="{BB962C8B-B14F-4D97-AF65-F5344CB8AC3E}">
        <p14:creationId xmlns:p14="http://schemas.microsoft.com/office/powerpoint/2010/main" val="19102700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I_FUJO_DNR_graph42.jpg"/>
          <p:cNvPicPr>
            <a:picLocks noChangeAspect="1"/>
          </p:cNvPicPr>
          <p:nvPr/>
        </p:nvPicPr>
        <p:blipFill rotWithShape="1">
          <a:blip r:embed="rId3">
            <a:extLst>
              <a:ext uri="{28A0092B-C50C-407E-A947-70E740481C1C}">
                <a14:useLocalDpi xmlns:a14="http://schemas.microsoft.com/office/drawing/2010/main" val="0"/>
              </a:ext>
            </a:extLst>
          </a:blip>
          <a:srcRect l="21576" t="28026" r="21937" b="23209"/>
          <a:stretch/>
        </p:blipFill>
        <p:spPr>
          <a:xfrm>
            <a:off x="1219978" y="1371599"/>
            <a:ext cx="6952692" cy="4502151"/>
          </a:xfrm>
          <a:prstGeom prst="rect">
            <a:avLst/>
          </a:prstGeom>
        </p:spPr>
      </p:pic>
      <p:sp>
        <p:nvSpPr>
          <p:cNvPr id="3" name="Title 2"/>
          <p:cNvSpPr txBox="1">
            <a:spLocks/>
          </p:cNvSpPr>
          <p:nvPr/>
        </p:nvSpPr>
        <p:spPr bwMode="black">
          <a:xfrm>
            <a:off x="1727447" y="233700"/>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Trust in news</a:t>
            </a:r>
          </a:p>
        </p:txBody>
      </p:sp>
    </p:spTree>
    <p:extLst>
      <p:ext uri="{BB962C8B-B14F-4D97-AF65-F5344CB8AC3E}">
        <p14:creationId xmlns:p14="http://schemas.microsoft.com/office/powerpoint/2010/main" val="14271819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I_FUJO_DNR_graph43.jpg"/>
          <p:cNvPicPr>
            <a:picLocks noChangeAspect="1"/>
          </p:cNvPicPr>
          <p:nvPr/>
        </p:nvPicPr>
        <p:blipFill rotWithShape="1">
          <a:blip r:embed="rId3">
            <a:extLst>
              <a:ext uri="{28A0092B-C50C-407E-A947-70E740481C1C}">
                <a14:useLocalDpi xmlns:a14="http://schemas.microsoft.com/office/drawing/2010/main" val="0"/>
              </a:ext>
            </a:extLst>
          </a:blip>
          <a:srcRect l="16103" t="25926" r="16020" b="25185"/>
          <a:stretch/>
        </p:blipFill>
        <p:spPr>
          <a:xfrm>
            <a:off x="1146674" y="1562099"/>
            <a:ext cx="7099300" cy="3835365"/>
          </a:xfrm>
          <a:prstGeom prst="rect">
            <a:avLst/>
          </a:prstGeom>
        </p:spPr>
      </p:pic>
      <p:sp>
        <p:nvSpPr>
          <p:cNvPr id="3" name="Title 2"/>
          <p:cNvSpPr txBox="1">
            <a:spLocks/>
          </p:cNvSpPr>
          <p:nvPr/>
        </p:nvSpPr>
        <p:spPr bwMode="black">
          <a:xfrm>
            <a:off x="1727447" y="233700"/>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Perceptions of Trust in news</a:t>
            </a:r>
          </a:p>
        </p:txBody>
      </p:sp>
    </p:spTree>
    <p:extLst>
      <p:ext uri="{BB962C8B-B14F-4D97-AF65-F5344CB8AC3E}">
        <p14:creationId xmlns:p14="http://schemas.microsoft.com/office/powerpoint/2010/main" val="23499151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952070" y="2790121"/>
            <a:ext cx="6804389" cy="978873"/>
          </a:xfrm>
        </p:spPr>
        <p:txBody>
          <a:bodyPr/>
          <a:lstStyle/>
          <a:p>
            <a:r>
              <a:rPr lang="en-IE" dirty="0"/>
              <a:t>4. Online news journey</a:t>
            </a:r>
          </a:p>
        </p:txBody>
      </p:sp>
    </p:spTree>
    <p:extLst>
      <p:ext uri="{BB962C8B-B14F-4D97-AF65-F5344CB8AC3E}">
        <p14:creationId xmlns:p14="http://schemas.microsoft.com/office/powerpoint/2010/main" val="15281233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I_FUJO_DNR_graph83.jpg"/>
          <p:cNvPicPr>
            <a:picLocks noChangeAspect="1"/>
          </p:cNvPicPr>
          <p:nvPr/>
        </p:nvPicPr>
        <p:blipFill rotWithShape="1">
          <a:blip r:embed="rId3">
            <a:extLst>
              <a:ext uri="{28A0092B-C50C-407E-A947-70E740481C1C}">
                <a14:useLocalDpi xmlns:a14="http://schemas.microsoft.com/office/drawing/2010/main" val="0"/>
              </a:ext>
            </a:extLst>
          </a:blip>
          <a:srcRect l="5845" t="59436" r="9612" b="6746"/>
          <a:stretch/>
        </p:blipFill>
        <p:spPr>
          <a:xfrm>
            <a:off x="1330188" y="4838070"/>
            <a:ext cx="6732271" cy="2019930"/>
          </a:xfrm>
          <a:prstGeom prst="rect">
            <a:avLst/>
          </a:prstGeom>
        </p:spPr>
      </p:pic>
      <p:sp>
        <p:nvSpPr>
          <p:cNvPr id="3" name="Title 2"/>
          <p:cNvSpPr txBox="1">
            <a:spLocks/>
          </p:cNvSpPr>
          <p:nvPr/>
        </p:nvSpPr>
        <p:spPr bwMode="black">
          <a:xfrm>
            <a:off x="1727447" y="233700"/>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Social media brands for news</a:t>
            </a:r>
          </a:p>
        </p:txBody>
      </p:sp>
      <p:pic>
        <p:nvPicPr>
          <p:cNvPr id="4" name="Picture 3" descr="BAI_FUJO_DNR_graph83.jpg"/>
          <p:cNvPicPr>
            <a:picLocks noChangeAspect="1"/>
          </p:cNvPicPr>
          <p:nvPr/>
        </p:nvPicPr>
        <p:blipFill rotWithShape="1">
          <a:blip r:embed="rId3">
            <a:extLst>
              <a:ext uri="{28A0092B-C50C-407E-A947-70E740481C1C}">
                <a14:useLocalDpi xmlns:a14="http://schemas.microsoft.com/office/drawing/2010/main" val="0"/>
              </a:ext>
            </a:extLst>
          </a:blip>
          <a:srcRect l="13597" t="15664" r="15538" b="44506"/>
          <a:stretch/>
        </p:blipFill>
        <p:spPr>
          <a:xfrm>
            <a:off x="231931" y="1232647"/>
            <a:ext cx="8463387" cy="3567953"/>
          </a:xfrm>
          <a:prstGeom prst="rect">
            <a:avLst/>
          </a:prstGeom>
        </p:spPr>
      </p:pic>
    </p:spTree>
    <p:extLst>
      <p:ext uri="{BB962C8B-B14F-4D97-AF65-F5344CB8AC3E}">
        <p14:creationId xmlns:p14="http://schemas.microsoft.com/office/powerpoint/2010/main" val="3300542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I_FUJO_DNR_graph84.jpg"/>
          <p:cNvPicPr>
            <a:picLocks noChangeAspect="1"/>
          </p:cNvPicPr>
          <p:nvPr/>
        </p:nvPicPr>
        <p:blipFill rotWithShape="1">
          <a:blip r:embed="rId3">
            <a:extLst>
              <a:ext uri="{28A0092B-C50C-407E-A947-70E740481C1C}">
                <a14:useLocalDpi xmlns:a14="http://schemas.microsoft.com/office/drawing/2010/main" val="0"/>
              </a:ext>
            </a:extLst>
          </a:blip>
          <a:srcRect l="23456" t="32309" r="26016" b="21678"/>
          <a:stretch/>
        </p:blipFill>
        <p:spPr>
          <a:xfrm>
            <a:off x="1654730" y="1470212"/>
            <a:ext cx="6083187" cy="4155140"/>
          </a:xfrm>
          <a:prstGeom prst="rect">
            <a:avLst/>
          </a:prstGeom>
        </p:spPr>
      </p:pic>
      <p:sp>
        <p:nvSpPr>
          <p:cNvPr id="3" name="Title 2"/>
          <p:cNvSpPr txBox="1">
            <a:spLocks/>
          </p:cNvSpPr>
          <p:nvPr/>
        </p:nvSpPr>
        <p:spPr bwMode="black">
          <a:xfrm>
            <a:off x="1727447" y="233700"/>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fontScale="85000" lnSpcReduction="10000"/>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Usefulness of Social media for news</a:t>
            </a:r>
          </a:p>
        </p:txBody>
      </p:sp>
    </p:spTree>
    <p:extLst>
      <p:ext uri="{BB962C8B-B14F-4D97-AF65-F5344CB8AC3E}">
        <p14:creationId xmlns:p14="http://schemas.microsoft.com/office/powerpoint/2010/main" val="36150263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I_FUJO_DNR_graph26.jpg"/>
          <p:cNvPicPr>
            <a:picLocks noChangeAspect="1"/>
          </p:cNvPicPr>
          <p:nvPr/>
        </p:nvPicPr>
        <p:blipFill rotWithShape="1">
          <a:blip r:embed="rId3">
            <a:extLst>
              <a:ext uri="{28A0092B-C50C-407E-A947-70E740481C1C}">
                <a14:useLocalDpi xmlns:a14="http://schemas.microsoft.com/office/drawing/2010/main" val="0"/>
              </a:ext>
            </a:extLst>
          </a:blip>
          <a:srcRect l="26070" t="31525" r="25036" b="30218"/>
          <a:stretch/>
        </p:blipFill>
        <p:spPr>
          <a:xfrm>
            <a:off x="5325833" y="2175956"/>
            <a:ext cx="3703867" cy="2173794"/>
          </a:xfrm>
          <a:prstGeom prst="rect">
            <a:avLst/>
          </a:prstGeom>
        </p:spPr>
      </p:pic>
      <p:sp>
        <p:nvSpPr>
          <p:cNvPr id="3" name="Title 2"/>
          <p:cNvSpPr txBox="1">
            <a:spLocks/>
          </p:cNvSpPr>
          <p:nvPr/>
        </p:nvSpPr>
        <p:spPr bwMode="black">
          <a:xfrm>
            <a:off x="1727447" y="233700"/>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Participation in news coverage</a:t>
            </a:r>
          </a:p>
        </p:txBody>
      </p:sp>
      <p:pic>
        <p:nvPicPr>
          <p:cNvPr id="6" name="Picture 5"/>
          <p:cNvPicPr>
            <a:picLocks noChangeAspect="1"/>
          </p:cNvPicPr>
          <p:nvPr/>
        </p:nvPicPr>
        <p:blipFill>
          <a:blip r:embed="rId4"/>
          <a:stretch>
            <a:fillRect/>
          </a:stretch>
        </p:blipFill>
        <p:spPr>
          <a:xfrm>
            <a:off x="436845" y="2284593"/>
            <a:ext cx="4528855" cy="2135861"/>
          </a:xfrm>
          <a:prstGeom prst="rect">
            <a:avLst/>
          </a:prstGeom>
        </p:spPr>
      </p:pic>
    </p:spTree>
    <p:extLst>
      <p:ext uri="{BB962C8B-B14F-4D97-AF65-F5344CB8AC3E}">
        <p14:creationId xmlns:p14="http://schemas.microsoft.com/office/powerpoint/2010/main" val="5961373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I_FUJO_DNR_graph27.jpg"/>
          <p:cNvPicPr>
            <a:picLocks noChangeAspect="1"/>
          </p:cNvPicPr>
          <p:nvPr/>
        </p:nvPicPr>
        <p:blipFill rotWithShape="1">
          <a:blip r:embed="rId3">
            <a:extLst>
              <a:ext uri="{28A0092B-C50C-407E-A947-70E740481C1C}">
                <a14:useLocalDpi xmlns:a14="http://schemas.microsoft.com/office/drawing/2010/main" val="0"/>
              </a:ext>
            </a:extLst>
          </a:blip>
          <a:srcRect l="17508" t="26645" r="19675" b="23507"/>
          <a:stretch/>
        </p:blipFill>
        <p:spPr>
          <a:xfrm>
            <a:off x="857893" y="1506069"/>
            <a:ext cx="7483765" cy="4454439"/>
          </a:xfrm>
          <a:prstGeom prst="rect">
            <a:avLst/>
          </a:prstGeom>
        </p:spPr>
      </p:pic>
      <p:sp>
        <p:nvSpPr>
          <p:cNvPr id="3" name="Title 2"/>
          <p:cNvSpPr txBox="1">
            <a:spLocks/>
          </p:cNvSpPr>
          <p:nvPr/>
        </p:nvSpPr>
        <p:spPr bwMode="black">
          <a:xfrm>
            <a:off x="1727447" y="233700"/>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Participation in news coverage</a:t>
            </a:r>
          </a:p>
        </p:txBody>
      </p:sp>
    </p:spTree>
    <p:extLst>
      <p:ext uri="{BB962C8B-B14F-4D97-AF65-F5344CB8AC3E}">
        <p14:creationId xmlns:p14="http://schemas.microsoft.com/office/powerpoint/2010/main" val="12745553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I_FUJO_DNR_graph28.jpg"/>
          <p:cNvPicPr>
            <a:picLocks noChangeAspect="1"/>
          </p:cNvPicPr>
          <p:nvPr/>
        </p:nvPicPr>
        <p:blipFill rotWithShape="1">
          <a:blip r:embed="rId3">
            <a:extLst>
              <a:ext uri="{28A0092B-C50C-407E-A947-70E740481C1C}">
                <a14:useLocalDpi xmlns:a14="http://schemas.microsoft.com/office/drawing/2010/main" val="0"/>
              </a:ext>
            </a:extLst>
          </a:blip>
          <a:srcRect l="15819" t="26732" r="17116" b="27865"/>
          <a:stretch/>
        </p:blipFill>
        <p:spPr>
          <a:xfrm>
            <a:off x="930152" y="1573305"/>
            <a:ext cx="7635402" cy="3877235"/>
          </a:xfrm>
          <a:prstGeom prst="rect">
            <a:avLst/>
          </a:prstGeom>
        </p:spPr>
      </p:pic>
      <p:sp>
        <p:nvSpPr>
          <p:cNvPr id="3" name="Title 2"/>
          <p:cNvSpPr txBox="1">
            <a:spLocks/>
          </p:cNvSpPr>
          <p:nvPr/>
        </p:nvSpPr>
        <p:spPr bwMode="black">
          <a:xfrm>
            <a:off x="1727447" y="233700"/>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Participation in news coverage</a:t>
            </a:r>
          </a:p>
        </p:txBody>
      </p:sp>
    </p:spTree>
    <p:extLst>
      <p:ext uri="{BB962C8B-B14F-4D97-AF65-F5344CB8AC3E}">
        <p14:creationId xmlns:p14="http://schemas.microsoft.com/office/powerpoint/2010/main" val="41258908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I_FUJO_DNR_graph86.jpg"/>
          <p:cNvPicPr>
            <a:picLocks noChangeAspect="1"/>
          </p:cNvPicPr>
          <p:nvPr/>
        </p:nvPicPr>
        <p:blipFill rotWithShape="1">
          <a:blip r:embed="rId3">
            <a:extLst>
              <a:ext uri="{28A0092B-C50C-407E-A947-70E740481C1C}">
                <a14:useLocalDpi xmlns:a14="http://schemas.microsoft.com/office/drawing/2010/main" val="0"/>
              </a:ext>
            </a:extLst>
          </a:blip>
          <a:srcRect l="15025" t="17306" r="10813" b="18402"/>
          <a:stretch/>
        </p:blipFill>
        <p:spPr>
          <a:xfrm>
            <a:off x="1158656" y="1089764"/>
            <a:ext cx="7302675" cy="4748538"/>
          </a:xfrm>
          <a:prstGeom prst="rect">
            <a:avLst/>
          </a:prstGeom>
        </p:spPr>
      </p:pic>
      <p:sp>
        <p:nvSpPr>
          <p:cNvPr id="3" name="Title 2"/>
          <p:cNvSpPr txBox="1">
            <a:spLocks/>
          </p:cNvSpPr>
          <p:nvPr/>
        </p:nvSpPr>
        <p:spPr bwMode="black">
          <a:xfrm>
            <a:off x="1727447" y="233700"/>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fontScale="92500"/>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Reasons for commenting on news</a:t>
            </a:r>
          </a:p>
        </p:txBody>
      </p:sp>
    </p:spTree>
    <p:extLst>
      <p:ext uri="{BB962C8B-B14F-4D97-AF65-F5344CB8AC3E}">
        <p14:creationId xmlns:p14="http://schemas.microsoft.com/office/powerpoint/2010/main" val="10628629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17170" y="2809171"/>
            <a:ext cx="6804389" cy="978873"/>
          </a:xfrm>
        </p:spPr>
        <p:txBody>
          <a:bodyPr/>
          <a:lstStyle/>
          <a:p>
            <a:r>
              <a:rPr lang="en-IE" dirty="0"/>
              <a:t>1. News interest and avoidance</a:t>
            </a:r>
          </a:p>
        </p:txBody>
      </p:sp>
    </p:spTree>
    <p:extLst>
      <p:ext uri="{BB962C8B-B14F-4D97-AF65-F5344CB8AC3E}">
        <p14:creationId xmlns:p14="http://schemas.microsoft.com/office/powerpoint/2010/main" val="19275597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93370" y="2802821"/>
            <a:ext cx="6804389" cy="978873"/>
          </a:xfrm>
        </p:spPr>
        <p:txBody>
          <a:bodyPr/>
          <a:lstStyle/>
          <a:p>
            <a:r>
              <a:rPr lang="en-IE" dirty="0"/>
              <a:t>5. Payment and ads</a:t>
            </a:r>
          </a:p>
        </p:txBody>
      </p:sp>
    </p:spTree>
    <p:extLst>
      <p:ext uri="{BB962C8B-B14F-4D97-AF65-F5344CB8AC3E}">
        <p14:creationId xmlns:p14="http://schemas.microsoft.com/office/powerpoint/2010/main" val="8959261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9" name="Straight Connector 18"/>
          <p:cNvCxnSpPr/>
          <p:nvPr/>
        </p:nvCxnSpPr>
        <p:spPr>
          <a:xfrm>
            <a:off x="197514" y="2893202"/>
            <a:ext cx="8802978"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4006" y="2783411"/>
            <a:ext cx="359532" cy="369332"/>
          </a:xfrm>
          <a:prstGeom prst="rect">
            <a:avLst/>
          </a:prstGeom>
          <a:noFill/>
          <a:ln>
            <a:noFill/>
            <a:prstDash val="dash"/>
          </a:ln>
        </p:spPr>
        <p:txBody>
          <a:bodyPr wrap="square" rtlCol="0">
            <a:spAutoFit/>
          </a:bodyPr>
          <a:lstStyle/>
          <a:p>
            <a:r>
              <a:rPr lang="en-GB" sz="900" b="1" dirty="0">
                <a:latin typeface="Calibri" pitchFamily="34" charset="0"/>
              </a:rPr>
              <a:t>13%</a:t>
            </a:r>
          </a:p>
        </p:txBody>
      </p:sp>
      <p:graphicFrame>
        <p:nvGraphicFramePr>
          <p:cNvPr id="8" name="Chart 7"/>
          <p:cNvGraphicFramePr/>
          <p:nvPr>
            <p:extLst>
              <p:ext uri="{D42A27DB-BD31-4B8C-83A1-F6EECF244321}">
                <p14:modId xmlns:p14="http://schemas.microsoft.com/office/powerpoint/2010/main" val="3870512738"/>
              </p:ext>
            </p:extLst>
          </p:nvPr>
        </p:nvGraphicFramePr>
        <p:xfrm>
          <a:off x="53959" y="1191590"/>
          <a:ext cx="9090041" cy="3203726"/>
        </p:xfrm>
        <a:graphic>
          <a:graphicData uri="http://schemas.openxmlformats.org/drawingml/2006/chart">
            <c:chart xmlns:c="http://schemas.openxmlformats.org/drawingml/2006/chart" xmlns:r="http://schemas.openxmlformats.org/officeDocument/2006/relationships" r:id="rId3"/>
          </a:graphicData>
        </a:graphic>
      </p:graphicFrame>
      <p:sp>
        <p:nvSpPr>
          <p:cNvPr id="9" name="Title 2"/>
          <p:cNvSpPr txBox="1">
            <a:spLocks/>
          </p:cNvSpPr>
          <p:nvPr/>
        </p:nvSpPr>
        <p:spPr bwMode="black">
          <a:xfrm>
            <a:off x="1727447" y="233700"/>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Payment for online news</a:t>
            </a:r>
          </a:p>
        </p:txBody>
      </p:sp>
      <p:graphicFrame>
        <p:nvGraphicFramePr>
          <p:cNvPr id="13" name="Content Placeholder 2"/>
          <p:cNvGraphicFramePr>
            <a:graphicFrameLocks/>
          </p:cNvGraphicFramePr>
          <p:nvPr>
            <p:extLst>
              <p:ext uri="{D42A27DB-BD31-4B8C-83A1-F6EECF244321}">
                <p14:modId xmlns:p14="http://schemas.microsoft.com/office/powerpoint/2010/main" val="3855566924"/>
              </p:ext>
            </p:extLst>
          </p:nvPr>
        </p:nvGraphicFramePr>
        <p:xfrm>
          <a:off x="53959" y="4969638"/>
          <a:ext cx="9027005" cy="1186840"/>
        </p:xfrm>
        <a:graphic>
          <a:graphicData uri="http://schemas.openxmlformats.org/drawingml/2006/table">
            <a:tbl>
              <a:tblPr firstRow="1" bandRow="1">
                <a:tableStyleId>{5C22544A-7EE6-4342-B048-85BDC9FD1C3A}</a:tableStyleId>
              </a:tblPr>
              <a:tblGrid>
                <a:gridCol w="2376269">
                  <a:extLst>
                    <a:ext uri="{9D8B030D-6E8A-4147-A177-3AD203B41FA5}">
                      <a16:colId xmlns:a16="http://schemas.microsoft.com/office/drawing/2014/main" val="20000"/>
                    </a:ext>
                  </a:extLst>
                </a:gridCol>
                <a:gridCol w="554228">
                  <a:extLst>
                    <a:ext uri="{9D8B030D-6E8A-4147-A177-3AD203B41FA5}">
                      <a16:colId xmlns:a16="http://schemas.microsoft.com/office/drawing/2014/main" val="20001"/>
                    </a:ext>
                  </a:extLst>
                </a:gridCol>
                <a:gridCol w="554228">
                  <a:extLst>
                    <a:ext uri="{9D8B030D-6E8A-4147-A177-3AD203B41FA5}">
                      <a16:colId xmlns:a16="http://schemas.microsoft.com/office/drawing/2014/main" val="20002"/>
                    </a:ext>
                  </a:extLst>
                </a:gridCol>
                <a:gridCol w="554228">
                  <a:extLst>
                    <a:ext uri="{9D8B030D-6E8A-4147-A177-3AD203B41FA5}">
                      <a16:colId xmlns:a16="http://schemas.microsoft.com/office/drawing/2014/main" val="20003"/>
                    </a:ext>
                  </a:extLst>
                </a:gridCol>
                <a:gridCol w="554228">
                  <a:extLst>
                    <a:ext uri="{9D8B030D-6E8A-4147-A177-3AD203B41FA5}">
                      <a16:colId xmlns:a16="http://schemas.microsoft.com/office/drawing/2014/main" val="20004"/>
                    </a:ext>
                  </a:extLst>
                </a:gridCol>
                <a:gridCol w="554228">
                  <a:extLst>
                    <a:ext uri="{9D8B030D-6E8A-4147-A177-3AD203B41FA5}">
                      <a16:colId xmlns:a16="http://schemas.microsoft.com/office/drawing/2014/main" val="20005"/>
                    </a:ext>
                  </a:extLst>
                </a:gridCol>
                <a:gridCol w="554228">
                  <a:extLst>
                    <a:ext uri="{9D8B030D-6E8A-4147-A177-3AD203B41FA5}">
                      <a16:colId xmlns:a16="http://schemas.microsoft.com/office/drawing/2014/main" val="20006"/>
                    </a:ext>
                  </a:extLst>
                </a:gridCol>
                <a:gridCol w="554228">
                  <a:extLst>
                    <a:ext uri="{9D8B030D-6E8A-4147-A177-3AD203B41FA5}">
                      <a16:colId xmlns:a16="http://schemas.microsoft.com/office/drawing/2014/main" val="20007"/>
                    </a:ext>
                  </a:extLst>
                </a:gridCol>
                <a:gridCol w="554228">
                  <a:extLst>
                    <a:ext uri="{9D8B030D-6E8A-4147-A177-3AD203B41FA5}">
                      <a16:colId xmlns:a16="http://schemas.microsoft.com/office/drawing/2014/main" val="20008"/>
                    </a:ext>
                  </a:extLst>
                </a:gridCol>
                <a:gridCol w="554228">
                  <a:extLst>
                    <a:ext uri="{9D8B030D-6E8A-4147-A177-3AD203B41FA5}">
                      <a16:colId xmlns:a16="http://schemas.microsoft.com/office/drawing/2014/main" val="20009"/>
                    </a:ext>
                  </a:extLst>
                </a:gridCol>
                <a:gridCol w="554228">
                  <a:extLst>
                    <a:ext uri="{9D8B030D-6E8A-4147-A177-3AD203B41FA5}">
                      <a16:colId xmlns:a16="http://schemas.microsoft.com/office/drawing/2014/main" val="20010"/>
                    </a:ext>
                  </a:extLst>
                </a:gridCol>
                <a:gridCol w="554228">
                  <a:extLst>
                    <a:ext uri="{9D8B030D-6E8A-4147-A177-3AD203B41FA5}">
                      <a16:colId xmlns:a16="http://schemas.microsoft.com/office/drawing/2014/main" val="20011"/>
                    </a:ext>
                  </a:extLst>
                </a:gridCol>
                <a:gridCol w="554228">
                  <a:extLst>
                    <a:ext uri="{9D8B030D-6E8A-4147-A177-3AD203B41FA5}">
                      <a16:colId xmlns:a16="http://schemas.microsoft.com/office/drawing/2014/main" val="20012"/>
                    </a:ext>
                  </a:extLst>
                </a:gridCol>
              </a:tblGrid>
              <a:tr h="237488">
                <a:tc>
                  <a:txBody>
                    <a:bodyPr/>
                    <a:lstStyle/>
                    <a:p>
                      <a:endParaRPr lang="en-GB" sz="800" dirty="0"/>
                    </a:p>
                  </a:txBody>
                  <a:tcPr marL="69959" marR="69959" marT="34290" marB="34290"/>
                </a:tc>
                <a:tc>
                  <a:txBody>
                    <a:bodyPr/>
                    <a:lstStyle/>
                    <a:p>
                      <a:pPr algn="ctr" rtl="0" fontAlgn="ctr"/>
                      <a:r>
                        <a:rPr lang="en-GB" sz="800" b="1" i="0" u="none" strike="noStrike" dirty="0">
                          <a:solidFill>
                            <a:schemeClr val="bg1"/>
                          </a:solidFill>
                          <a:effectLst/>
                          <a:latin typeface="Arial" panose="020B0604020202020204" pitchFamily="34" charset="0"/>
                          <a:cs typeface="Arial" panose="020B0604020202020204" pitchFamily="34" charset="0"/>
                        </a:rPr>
                        <a:t>USA</a:t>
                      </a:r>
                    </a:p>
                    <a:p>
                      <a:pPr algn="ctr" rtl="0" fontAlgn="ctr"/>
                      <a:endParaRPr lang="en-GB" sz="8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b"/>
                      <a:r>
                        <a:rPr lang="en-GB" sz="800" b="1" i="0" u="none" strike="noStrike" dirty="0">
                          <a:solidFill>
                            <a:schemeClr val="bg1"/>
                          </a:solidFill>
                          <a:effectLst/>
                          <a:latin typeface="Arial" panose="020B0604020202020204" pitchFamily="34" charset="0"/>
                          <a:cs typeface="Arial" panose="020B0604020202020204" pitchFamily="34" charset="0"/>
                        </a:rPr>
                        <a:t>UK</a:t>
                      </a:r>
                    </a:p>
                    <a:p>
                      <a:pPr algn="ctr" fontAlgn="b"/>
                      <a:endParaRPr lang="en-GB" sz="8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b"/>
                      <a:r>
                        <a:rPr lang="en-GB" sz="800" b="1" i="0" u="none" strike="noStrike" dirty="0">
                          <a:solidFill>
                            <a:schemeClr val="bg1"/>
                          </a:solidFill>
                          <a:effectLst/>
                          <a:latin typeface="Arial" panose="020B0604020202020204" pitchFamily="34" charset="0"/>
                          <a:cs typeface="Arial" panose="020B0604020202020204" pitchFamily="34" charset="0"/>
                        </a:rPr>
                        <a:t>Germany</a:t>
                      </a:r>
                    </a:p>
                    <a:p>
                      <a:pPr algn="ctr" fontAlgn="b"/>
                      <a:endParaRPr lang="en-GB" sz="8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b"/>
                      <a:r>
                        <a:rPr lang="en-GB" sz="800" b="1" i="0" u="none" strike="noStrike" dirty="0">
                          <a:solidFill>
                            <a:schemeClr val="bg1"/>
                          </a:solidFill>
                          <a:effectLst/>
                          <a:latin typeface="Arial" panose="020B0604020202020204" pitchFamily="34" charset="0"/>
                          <a:cs typeface="Arial" panose="020B0604020202020204" pitchFamily="34" charset="0"/>
                        </a:rPr>
                        <a:t>France</a:t>
                      </a:r>
                    </a:p>
                    <a:p>
                      <a:pPr algn="ctr" fontAlgn="b"/>
                      <a:endParaRPr lang="en-GB" sz="8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b"/>
                      <a:r>
                        <a:rPr lang="en-GB" sz="800" b="1" i="0" u="none" strike="noStrike" dirty="0">
                          <a:solidFill>
                            <a:schemeClr val="bg1"/>
                          </a:solidFill>
                          <a:effectLst/>
                          <a:latin typeface="Arial" panose="020B0604020202020204" pitchFamily="34" charset="0"/>
                          <a:cs typeface="Arial" panose="020B0604020202020204" pitchFamily="34" charset="0"/>
                        </a:rPr>
                        <a:t>Italy</a:t>
                      </a:r>
                    </a:p>
                    <a:p>
                      <a:pPr algn="ctr" fontAlgn="b"/>
                      <a:endParaRPr lang="en-GB" sz="8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b"/>
                      <a:r>
                        <a:rPr lang="en-GB" sz="800" b="1" i="0" u="none" strike="noStrike" dirty="0">
                          <a:solidFill>
                            <a:schemeClr val="bg1"/>
                          </a:solidFill>
                          <a:effectLst/>
                          <a:latin typeface="Arial" panose="020B0604020202020204" pitchFamily="34" charset="0"/>
                          <a:cs typeface="Arial" panose="020B0604020202020204" pitchFamily="34" charset="0"/>
                        </a:rPr>
                        <a:t>Spain</a:t>
                      </a:r>
                    </a:p>
                    <a:p>
                      <a:pPr algn="ctr" fontAlgn="b"/>
                      <a:endParaRPr lang="en-GB" sz="8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b"/>
                      <a:r>
                        <a:rPr lang="en-GB" sz="800" b="1" i="0" u="none" strike="noStrike" dirty="0">
                          <a:solidFill>
                            <a:schemeClr val="bg1"/>
                          </a:solidFill>
                          <a:effectLst/>
                          <a:latin typeface="Arial" panose="020B0604020202020204" pitchFamily="34" charset="0"/>
                          <a:cs typeface="Arial" panose="020B0604020202020204" pitchFamily="34" charset="0"/>
                        </a:rPr>
                        <a:t>Portugal</a:t>
                      </a:r>
                    </a:p>
                    <a:p>
                      <a:pPr algn="ctr" fontAlgn="b"/>
                      <a:endParaRPr lang="en-GB" sz="8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b"/>
                      <a:r>
                        <a:rPr lang="en-GB" sz="800" b="1" i="0" u="none" strike="noStrike" dirty="0">
                          <a:solidFill>
                            <a:schemeClr val="bg1"/>
                          </a:solidFill>
                          <a:effectLst/>
                          <a:latin typeface="Arial" panose="020B0604020202020204" pitchFamily="34" charset="0"/>
                          <a:cs typeface="Arial" panose="020B0604020202020204" pitchFamily="34" charset="0"/>
                        </a:rPr>
                        <a:t>Ireland</a:t>
                      </a:r>
                    </a:p>
                    <a:p>
                      <a:pPr algn="ctr" fontAlgn="b"/>
                      <a:endParaRPr lang="en-GB" sz="8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b"/>
                      <a:r>
                        <a:rPr lang="en-GB" sz="800" b="1" i="0" u="none" strike="noStrike" dirty="0">
                          <a:solidFill>
                            <a:schemeClr val="bg1"/>
                          </a:solidFill>
                          <a:effectLst/>
                          <a:latin typeface="Arial" panose="020B0604020202020204" pitchFamily="34" charset="0"/>
                          <a:cs typeface="Arial" panose="020B0604020202020204" pitchFamily="34" charset="0"/>
                        </a:rPr>
                        <a:t>Norway</a:t>
                      </a:r>
                    </a:p>
                    <a:p>
                      <a:pPr algn="ctr" fontAlgn="b"/>
                      <a:endParaRPr lang="en-GB" sz="8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b"/>
                      <a:r>
                        <a:rPr lang="en-GB" sz="800" b="1" i="0" u="none" strike="noStrike" dirty="0">
                          <a:solidFill>
                            <a:schemeClr val="bg1"/>
                          </a:solidFill>
                          <a:effectLst/>
                          <a:latin typeface="Arial" panose="020B0604020202020204" pitchFamily="34" charset="0"/>
                          <a:cs typeface="Arial" panose="020B0604020202020204" pitchFamily="34" charset="0"/>
                        </a:rPr>
                        <a:t>Sweden</a:t>
                      </a:r>
                    </a:p>
                    <a:p>
                      <a:pPr algn="ctr" fontAlgn="b"/>
                      <a:endParaRPr lang="en-GB" sz="8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b"/>
                      <a:r>
                        <a:rPr lang="en-GB" sz="800" b="1" i="0" u="none" strike="noStrike" dirty="0">
                          <a:solidFill>
                            <a:schemeClr val="bg1"/>
                          </a:solidFill>
                          <a:effectLst/>
                          <a:latin typeface="Arial" panose="020B0604020202020204" pitchFamily="34" charset="0"/>
                          <a:cs typeface="Arial" panose="020B0604020202020204" pitchFamily="34" charset="0"/>
                        </a:rPr>
                        <a:t>Finland</a:t>
                      </a:r>
                    </a:p>
                    <a:p>
                      <a:pPr algn="ctr" fontAlgn="b"/>
                      <a:endParaRPr lang="en-GB" sz="8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tc>
                <a:tc>
                  <a:txBody>
                    <a:bodyPr/>
                    <a:lstStyle/>
                    <a:p>
                      <a:pPr algn="ctr" fontAlgn="b"/>
                      <a:r>
                        <a:rPr lang="en-GB" sz="800" b="1" i="0" u="none" strike="noStrike" dirty="0">
                          <a:solidFill>
                            <a:schemeClr val="bg1"/>
                          </a:solidFill>
                          <a:effectLst/>
                          <a:latin typeface="Arial" panose="020B0604020202020204" pitchFamily="34" charset="0"/>
                          <a:cs typeface="Arial" panose="020B0604020202020204" pitchFamily="34" charset="0"/>
                        </a:rPr>
                        <a:t>Denmark</a:t>
                      </a:r>
                    </a:p>
                    <a:p>
                      <a:pPr algn="ctr" fontAlgn="b"/>
                      <a:endParaRPr lang="en-GB" sz="800" b="1" i="0" u="none" strike="noStrike" dirty="0">
                        <a:solidFill>
                          <a:schemeClr val="bg1"/>
                        </a:solidFill>
                        <a:effectLst/>
                        <a:latin typeface="Arial" panose="020B0604020202020204" pitchFamily="34" charset="0"/>
                        <a:cs typeface="Arial" panose="020B0604020202020204" pitchFamily="34" charset="0"/>
                      </a:endParaRPr>
                    </a:p>
                  </a:txBody>
                  <a:tcPr marL="7144" marR="7144" marT="7144" marB="0" anchor="ctr"/>
                </a:tc>
                <a:extLst>
                  <a:ext uri="{0D108BD9-81ED-4DB2-BD59-A6C34878D82A}">
                    <a16:rowId xmlns:a16="http://schemas.microsoft.com/office/drawing/2014/main" val="10000"/>
                  </a:ext>
                </a:extLst>
              </a:tr>
              <a:tr h="233964">
                <a:tc>
                  <a:txBody>
                    <a:bodyPr/>
                    <a:lstStyle/>
                    <a:p>
                      <a:r>
                        <a:rPr lang="en-GB" sz="900" dirty="0">
                          <a:solidFill>
                            <a:schemeClr val="tx1">
                              <a:lumMod val="50000"/>
                            </a:schemeClr>
                          </a:solidFill>
                        </a:rPr>
                        <a:t>I made a single one-off payment</a:t>
                      </a:r>
                    </a:p>
                  </a:txBody>
                  <a:tcPr marL="68580" marR="68580" marT="34290" marB="34290"/>
                </a:tc>
                <a:tc>
                  <a:txBody>
                    <a:bodyPr/>
                    <a:lstStyle/>
                    <a:p>
                      <a:pPr algn="ctr" fontAlgn="ctr"/>
                      <a:r>
                        <a:rPr lang="en-GB" sz="800" b="0" i="0" u="none" strike="noStrike" dirty="0">
                          <a:solidFill>
                            <a:schemeClr val="tx1">
                              <a:lumMod val="50000"/>
                            </a:schemeClr>
                          </a:solidFill>
                          <a:latin typeface="+mn-lt"/>
                        </a:rPr>
                        <a:t>16%</a:t>
                      </a:r>
                    </a:p>
                  </a:txBody>
                  <a:tcPr marL="7144" marR="7144" marT="7144" marB="0" anchor="ctr"/>
                </a:tc>
                <a:tc>
                  <a:txBody>
                    <a:bodyPr/>
                    <a:lstStyle/>
                    <a:p>
                      <a:pPr algn="ctr" fontAlgn="ctr"/>
                      <a:r>
                        <a:rPr lang="en-GB" sz="800" b="0" i="0" u="none" strike="noStrike" dirty="0">
                          <a:solidFill>
                            <a:schemeClr val="tx1">
                              <a:lumMod val="50000"/>
                            </a:schemeClr>
                          </a:solidFill>
                          <a:latin typeface="+mn-lt"/>
                        </a:rPr>
                        <a:t>10%</a:t>
                      </a:r>
                    </a:p>
                  </a:txBody>
                  <a:tcPr marL="7144" marR="7144" marT="7144" marB="0" anchor="ctr"/>
                </a:tc>
                <a:tc>
                  <a:txBody>
                    <a:bodyPr/>
                    <a:lstStyle/>
                    <a:p>
                      <a:pPr algn="ctr" fontAlgn="ctr"/>
                      <a:r>
                        <a:rPr lang="en-GB" sz="800" b="0" i="0" u="none" strike="noStrike" dirty="0">
                          <a:solidFill>
                            <a:schemeClr val="tx1">
                              <a:lumMod val="50000"/>
                            </a:schemeClr>
                          </a:solidFill>
                          <a:latin typeface="+mn-lt"/>
                        </a:rPr>
                        <a:t>26%</a:t>
                      </a:r>
                    </a:p>
                  </a:txBody>
                  <a:tcPr marL="7144" marR="7144" marT="7144" marB="0" anchor="ctr"/>
                </a:tc>
                <a:tc>
                  <a:txBody>
                    <a:bodyPr/>
                    <a:lstStyle/>
                    <a:p>
                      <a:pPr algn="ctr" fontAlgn="ctr"/>
                      <a:r>
                        <a:rPr lang="en-GB" sz="800" b="0" i="0" u="none" strike="noStrike" dirty="0">
                          <a:solidFill>
                            <a:schemeClr val="tx1">
                              <a:lumMod val="50000"/>
                            </a:schemeClr>
                          </a:solidFill>
                          <a:latin typeface="+mn-lt"/>
                        </a:rPr>
                        <a:t>27%</a:t>
                      </a:r>
                    </a:p>
                  </a:txBody>
                  <a:tcPr marL="7144" marR="7144" marT="7144" marB="0" anchor="ctr"/>
                </a:tc>
                <a:tc>
                  <a:txBody>
                    <a:bodyPr/>
                    <a:lstStyle/>
                    <a:p>
                      <a:pPr algn="ctr" fontAlgn="ctr"/>
                      <a:r>
                        <a:rPr lang="en-GB" sz="800" b="0" i="0" u="none" strike="noStrike" dirty="0">
                          <a:solidFill>
                            <a:schemeClr val="tx1">
                              <a:lumMod val="50000"/>
                            </a:schemeClr>
                          </a:solidFill>
                          <a:latin typeface="+mn-lt"/>
                        </a:rPr>
                        <a:t>28%</a:t>
                      </a:r>
                    </a:p>
                  </a:txBody>
                  <a:tcPr marL="7144" marR="7144" marT="7144" marB="0" anchor="ctr"/>
                </a:tc>
                <a:tc>
                  <a:txBody>
                    <a:bodyPr/>
                    <a:lstStyle/>
                    <a:p>
                      <a:pPr algn="ctr" fontAlgn="ctr"/>
                      <a:r>
                        <a:rPr lang="en-GB" sz="800" b="0" i="0" u="none" strike="noStrike" dirty="0">
                          <a:solidFill>
                            <a:schemeClr val="tx1">
                              <a:lumMod val="50000"/>
                            </a:schemeClr>
                          </a:solidFill>
                          <a:latin typeface="+mn-lt"/>
                        </a:rPr>
                        <a:t>24%</a:t>
                      </a:r>
                    </a:p>
                  </a:txBody>
                  <a:tcPr marL="7144" marR="7144" marT="7144" marB="0" anchor="ctr"/>
                </a:tc>
                <a:tc>
                  <a:txBody>
                    <a:bodyPr/>
                    <a:lstStyle/>
                    <a:p>
                      <a:pPr algn="ctr" fontAlgn="ctr"/>
                      <a:r>
                        <a:rPr lang="en-GB" sz="800" b="0" i="0" u="none" strike="noStrike" dirty="0">
                          <a:solidFill>
                            <a:schemeClr val="tx1">
                              <a:lumMod val="50000"/>
                            </a:schemeClr>
                          </a:solidFill>
                          <a:latin typeface="+mn-lt"/>
                        </a:rPr>
                        <a:t>22%</a:t>
                      </a:r>
                    </a:p>
                  </a:txBody>
                  <a:tcPr marL="7144" marR="7144" marT="7144" marB="0" anchor="ctr"/>
                </a:tc>
                <a:tc>
                  <a:txBody>
                    <a:bodyPr/>
                    <a:lstStyle/>
                    <a:p>
                      <a:pPr algn="ctr" fontAlgn="ctr"/>
                      <a:r>
                        <a:rPr lang="en-GB" sz="800" b="0" i="0" u="none" strike="noStrike" dirty="0">
                          <a:solidFill>
                            <a:schemeClr val="tx1">
                              <a:lumMod val="50000"/>
                            </a:schemeClr>
                          </a:solidFill>
                          <a:effectLst/>
                          <a:latin typeface="+mn-lt"/>
                          <a:cs typeface="Arial" panose="020B0604020202020204" pitchFamily="34" charset="0"/>
                        </a:rPr>
                        <a:t>24%</a:t>
                      </a:r>
                    </a:p>
                  </a:txBody>
                  <a:tcPr marL="7288" marR="7288" marT="7144" marB="0" anchor="ctr"/>
                </a:tc>
                <a:tc>
                  <a:txBody>
                    <a:bodyPr/>
                    <a:lstStyle/>
                    <a:p>
                      <a:pPr algn="ctr" fontAlgn="ctr"/>
                      <a:r>
                        <a:rPr lang="en-GB" sz="800" b="0" i="0" u="none" strike="noStrike" dirty="0">
                          <a:solidFill>
                            <a:schemeClr val="tx1">
                              <a:lumMod val="50000"/>
                            </a:schemeClr>
                          </a:solidFill>
                          <a:effectLst/>
                          <a:latin typeface="+mn-lt"/>
                          <a:cs typeface="Arial" panose="020B0604020202020204" pitchFamily="34" charset="0"/>
                        </a:rPr>
                        <a:t>15%</a:t>
                      </a:r>
                    </a:p>
                  </a:txBody>
                  <a:tcPr marL="7288" marR="7288" marT="7144" marB="0" anchor="ctr"/>
                </a:tc>
                <a:tc>
                  <a:txBody>
                    <a:bodyPr/>
                    <a:lstStyle/>
                    <a:p>
                      <a:pPr algn="ctr" fontAlgn="ctr"/>
                      <a:r>
                        <a:rPr lang="en-GB" sz="800" b="0" i="0" u="none" strike="noStrike" dirty="0">
                          <a:solidFill>
                            <a:schemeClr val="tx1">
                              <a:lumMod val="50000"/>
                            </a:schemeClr>
                          </a:solidFill>
                          <a:effectLst/>
                          <a:latin typeface="+mn-lt"/>
                        </a:rPr>
                        <a:t>14%</a:t>
                      </a:r>
                    </a:p>
                  </a:txBody>
                  <a:tcPr marL="7288" marR="7288" marT="7144" marB="0" anchor="ctr"/>
                </a:tc>
                <a:tc>
                  <a:txBody>
                    <a:bodyPr/>
                    <a:lstStyle/>
                    <a:p>
                      <a:pPr algn="ctr" fontAlgn="b"/>
                      <a:r>
                        <a:rPr lang="en-GB" sz="800" b="0" i="0" u="none" strike="noStrike" dirty="0">
                          <a:solidFill>
                            <a:schemeClr val="tx1">
                              <a:lumMod val="50000"/>
                            </a:schemeClr>
                          </a:solidFill>
                          <a:latin typeface="+mn-lt"/>
                        </a:rPr>
                        <a:t>18%</a:t>
                      </a:r>
                    </a:p>
                  </a:txBody>
                  <a:tcPr marL="7144" marR="7144" marT="7144" marB="0" anchor="ctr"/>
                </a:tc>
                <a:tc>
                  <a:txBody>
                    <a:bodyPr/>
                    <a:lstStyle/>
                    <a:p>
                      <a:pPr algn="ctr" fontAlgn="ctr"/>
                      <a:r>
                        <a:rPr lang="en-GB" sz="800" b="0" i="0" u="none" strike="noStrike" dirty="0">
                          <a:solidFill>
                            <a:schemeClr val="tx1">
                              <a:lumMod val="50000"/>
                            </a:schemeClr>
                          </a:solidFill>
                          <a:latin typeface="+mn-lt"/>
                        </a:rPr>
                        <a:t>10%</a:t>
                      </a:r>
                    </a:p>
                  </a:txBody>
                  <a:tcPr marL="7144" marR="7144" marT="7144" marB="0" anchor="ctr"/>
                </a:tc>
                <a:extLst>
                  <a:ext uri="{0D108BD9-81ED-4DB2-BD59-A6C34878D82A}">
                    <a16:rowId xmlns:a16="http://schemas.microsoft.com/office/drawing/2014/main" val="10001"/>
                  </a:ext>
                </a:extLst>
              </a:tr>
              <a:tr h="233964">
                <a:tc>
                  <a:txBody>
                    <a:bodyPr/>
                    <a:lstStyle/>
                    <a:p>
                      <a:r>
                        <a:rPr lang="en-GB" sz="900" dirty="0">
                          <a:solidFill>
                            <a:schemeClr val="tx1">
                              <a:lumMod val="50000"/>
                            </a:schemeClr>
                          </a:solidFill>
                        </a:rPr>
                        <a:t>Subscription for a digital news service</a:t>
                      </a:r>
                    </a:p>
                  </a:txBody>
                  <a:tcPr marL="68580" marR="68580" marT="34290" marB="34290"/>
                </a:tc>
                <a:tc>
                  <a:txBody>
                    <a:bodyPr/>
                    <a:lstStyle/>
                    <a:p>
                      <a:pPr algn="ctr" fontAlgn="ctr"/>
                      <a:r>
                        <a:rPr lang="en-GB" sz="800" b="0" i="0" u="none" strike="noStrike" dirty="0">
                          <a:solidFill>
                            <a:srgbClr val="FF0000"/>
                          </a:solidFill>
                          <a:latin typeface="+mn-lt"/>
                        </a:rPr>
                        <a:t>51%</a:t>
                      </a:r>
                    </a:p>
                  </a:txBody>
                  <a:tcPr marL="7144" marR="7144" marT="7144" marB="0" anchor="ctr"/>
                </a:tc>
                <a:tc>
                  <a:txBody>
                    <a:bodyPr/>
                    <a:lstStyle/>
                    <a:p>
                      <a:pPr algn="ctr" fontAlgn="ctr"/>
                      <a:r>
                        <a:rPr lang="en-GB" sz="800" b="0" i="0" u="none" strike="noStrike" dirty="0">
                          <a:solidFill>
                            <a:srgbClr val="FF0000"/>
                          </a:solidFill>
                          <a:latin typeface="+mn-lt"/>
                        </a:rPr>
                        <a:t>54%</a:t>
                      </a:r>
                    </a:p>
                  </a:txBody>
                  <a:tcPr marL="7144" marR="7144" marT="7144" marB="0" anchor="ctr"/>
                </a:tc>
                <a:tc>
                  <a:txBody>
                    <a:bodyPr/>
                    <a:lstStyle/>
                    <a:p>
                      <a:pPr algn="ctr" fontAlgn="ctr"/>
                      <a:r>
                        <a:rPr lang="en-GB" sz="800" b="0" i="0" u="none" strike="noStrike" dirty="0">
                          <a:solidFill>
                            <a:schemeClr val="tx1">
                              <a:lumMod val="50000"/>
                            </a:schemeClr>
                          </a:solidFill>
                          <a:latin typeface="+mn-lt"/>
                        </a:rPr>
                        <a:t>44%</a:t>
                      </a:r>
                    </a:p>
                  </a:txBody>
                  <a:tcPr marL="7144" marR="7144" marT="7144" marB="0" anchor="ctr"/>
                </a:tc>
                <a:tc>
                  <a:txBody>
                    <a:bodyPr/>
                    <a:lstStyle/>
                    <a:p>
                      <a:pPr algn="ctr" fontAlgn="ctr"/>
                      <a:r>
                        <a:rPr lang="en-GB" sz="800" b="0" i="0" u="none" strike="noStrike" dirty="0">
                          <a:solidFill>
                            <a:schemeClr val="tx1">
                              <a:lumMod val="50000"/>
                            </a:schemeClr>
                          </a:solidFill>
                          <a:latin typeface="+mn-lt"/>
                        </a:rPr>
                        <a:t>32%</a:t>
                      </a:r>
                    </a:p>
                  </a:txBody>
                  <a:tcPr marL="7144" marR="7144" marT="7144" marB="0" anchor="ctr"/>
                </a:tc>
                <a:tc>
                  <a:txBody>
                    <a:bodyPr/>
                    <a:lstStyle/>
                    <a:p>
                      <a:pPr algn="ctr" fontAlgn="ctr"/>
                      <a:r>
                        <a:rPr lang="en-GB" sz="800" b="0" i="0" u="none" strike="noStrike" dirty="0">
                          <a:solidFill>
                            <a:schemeClr val="tx1">
                              <a:lumMod val="50000"/>
                            </a:schemeClr>
                          </a:solidFill>
                          <a:latin typeface="+mn-lt"/>
                        </a:rPr>
                        <a:t>42%</a:t>
                      </a:r>
                    </a:p>
                  </a:txBody>
                  <a:tcPr marL="7144" marR="7144" marT="7144" marB="0" anchor="ctr"/>
                </a:tc>
                <a:tc>
                  <a:txBody>
                    <a:bodyPr/>
                    <a:lstStyle/>
                    <a:p>
                      <a:pPr algn="ctr" fontAlgn="ctr"/>
                      <a:r>
                        <a:rPr lang="en-GB" sz="800" b="0" i="0" u="none" strike="noStrike" dirty="0">
                          <a:solidFill>
                            <a:schemeClr val="tx1">
                              <a:lumMod val="50000"/>
                            </a:schemeClr>
                          </a:solidFill>
                          <a:latin typeface="+mn-lt"/>
                        </a:rPr>
                        <a:t>39%</a:t>
                      </a:r>
                    </a:p>
                  </a:txBody>
                  <a:tcPr marL="7144" marR="7144" marT="7144" marB="0" anchor="ctr"/>
                </a:tc>
                <a:tc>
                  <a:txBody>
                    <a:bodyPr/>
                    <a:lstStyle/>
                    <a:p>
                      <a:pPr algn="ctr" fontAlgn="ctr"/>
                      <a:r>
                        <a:rPr lang="en-GB" sz="800" b="0" i="0" u="none" strike="noStrike" dirty="0">
                          <a:solidFill>
                            <a:schemeClr val="tx1">
                              <a:lumMod val="50000"/>
                            </a:schemeClr>
                          </a:solidFill>
                          <a:latin typeface="+mn-lt"/>
                        </a:rPr>
                        <a:t>40%</a:t>
                      </a:r>
                    </a:p>
                  </a:txBody>
                  <a:tcPr marL="7144" marR="7144" marT="7144" marB="0" anchor="ctr"/>
                </a:tc>
                <a:tc>
                  <a:txBody>
                    <a:bodyPr/>
                    <a:lstStyle/>
                    <a:p>
                      <a:pPr algn="ctr" fontAlgn="ctr"/>
                      <a:r>
                        <a:rPr lang="en-GB" sz="800" b="0" i="0" u="none" strike="noStrike" dirty="0">
                          <a:solidFill>
                            <a:schemeClr val="tx1">
                              <a:lumMod val="50000"/>
                            </a:schemeClr>
                          </a:solidFill>
                          <a:effectLst/>
                          <a:latin typeface="+mn-lt"/>
                          <a:cs typeface="Arial" panose="020B0604020202020204" pitchFamily="34" charset="0"/>
                        </a:rPr>
                        <a:t>45%</a:t>
                      </a:r>
                    </a:p>
                  </a:txBody>
                  <a:tcPr marL="7288" marR="7288" marT="7144" marB="0" anchor="ctr"/>
                </a:tc>
                <a:tc>
                  <a:txBody>
                    <a:bodyPr/>
                    <a:lstStyle/>
                    <a:p>
                      <a:pPr algn="ctr" fontAlgn="ctr"/>
                      <a:r>
                        <a:rPr lang="en-GB" sz="800" b="0" i="0" u="none" strike="noStrike" dirty="0">
                          <a:solidFill>
                            <a:srgbClr val="FF0000"/>
                          </a:solidFill>
                          <a:effectLst/>
                          <a:latin typeface="+mn-lt"/>
                          <a:cs typeface="Arial" panose="020B0604020202020204" pitchFamily="34" charset="0"/>
                        </a:rPr>
                        <a:t>56%</a:t>
                      </a:r>
                    </a:p>
                  </a:txBody>
                  <a:tcPr marL="7288" marR="7288" marT="7144" marB="0" anchor="ctr"/>
                </a:tc>
                <a:tc>
                  <a:txBody>
                    <a:bodyPr/>
                    <a:lstStyle/>
                    <a:p>
                      <a:pPr algn="ctr" fontAlgn="ctr"/>
                      <a:r>
                        <a:rPr lang="en-GB" sz="800" b="0" i="0" u="none" strike="noStrike" dirty="0">
                          <a:solidFill>
                            <a:srgbClr val="FF0000"/>
                          </a:solidFill>
                          <a:effectLst/>
                          <a:latin typeface="+mn-lt"/>
                        </a:rPr>
                        <a:t>59%</a:t>
                      </a:r>
                    </a:p>
                  </a:txBody>
                  <a:tcPr marL="7288" marR="7288" marT="7144" marB="0" anchor="ctr"/>
                </a:tc>
                <a:tc>
                  <a:txBody>
                    <a:bodyPr/>
                    <a:lstStyle/>
                    <a:p>
                      <a:pPr algn="ctr" fontAlgn="ctr"/>
                      <a:r>
                        <a:rPr lang="en-GB" sz="800" b="0" i="0" u="none" strike="noStrike" dirty="0">
                          <a:solidFill>
                            <a:schemeClr val="tx1">
                              <a:lumMod val="50000"/>
                            </a:schemeClr>
                          </a:solidFill>
                          <a:latin typeface="+mn-lt"/>
                        </a:rPr>
                        <a:t>46%</a:t>
                      </a:r>
                    </a:p>
                  </a:txBody>
                  <a:tcPr marL="7144" marR="7144" marT="7144" marB="0" anchor="ctr"/>
                </a:tc>
                <a:tc>
                  <a:txBody>
                    <a:bodyPr/>
                    <a:lstStyle/>
                    <a:p>
                      <a:pPr algn="ctr" fontAlgn="ctr"/>
                      <a:r>
                        <a:rPr lang="en-GB" sz="800" b="0" i="0" u="none" strike="noStrike" dirty="0">
                          <a:solidFill>
                            <a:srgbClr val="FF0000"/>
                          </a:solidFill>
                          <a:latin typeface="+mn-lt"/>
                        </a:rPr>
                        <a:t>66%</a:t>
                      </a:r>
                    </a:p>
                  </a:txBody>
                  <a:tcPr marL="7144" marR="7144" marT="7144" marB="0" anchor="ctr"/>
                </a:tc>
                <a:extLst>
                  <a:ext uri="{0D108BD9-81ED-4DB2-BD59-A6C34878D82A}">
                    <a16:rowId xmlns:a16="http://schemas.microsoft.com/office/drawing/2014/main" val="10002"/>
                  </a:ext>
                </a:extLst>
              </a:tr>
              <a:tr h="233964">
                <a:tc>
                  <a:txBody>
                    <a:bodyPr/>
                    <a:lstStyle/>
                    <a:p>
                      <a:r>
                        <a:rPr lang="en-GB" sz="900" dirty="0">
                          <a:solidFill>
                            <a:schemeClr val="tx1">
                              <a:lumMod val="50000"/>
                            </a:schemeClr>
                          </a:solidFill>
                        </a:rPr>
                        <a:t>I pay for a subscription that also includes access</a:t>
                      </a:r>
                    </a:p>
                  </a:txBody>
                  <a:tcPr marL="68580" marR="68580" marT="34290" marB="34290"/>
                </a:tc>
                <a:tc>
                  <a:txBody>
                    <a:bodyPr/>
                    <a:lstStyle/>
                    <a:p>
                      <a:pPr algn="ctr" fontAlgn="ctr"/>
                      <a:r>
                        <a:rPr lang="en-GB" sz="800" b="0" i="0" u="none" strike="noStrike" dirty="0">
                          <a:solidFill>
                            <a:schemeClr val="tx1">
                              <a:lumMod val="50000"/>
                            </a:schemeClr>
                          </a:solidFill>
                          <a:latin typeface="+mn-lt"/>
                        </a:rPr>
                        <a:t>34%</a:t>
                      </a:r>
                    </a:p>
                  </a:txBody>
                  <a:tcPr marL="7144" marR="7144" marT="7144" marB="0" anchor="ctr"/>
                </a:tc>
                <a:tc>
                  <a:txBody>
                    <a:bodyPr/>
                    <a:lstStyle/>
                    <a:p>
                      <a:pPr algn="ctr" fontAlgn="ctr"/>
                      <a:r>
                        <a:rPr lang="en-GB" sz="800" b="0" i="0" u="none" strike="noStrike" dirty="0">
                          <a:solidFill>
                            <a:schemeClr val="tx1">
                              <a:lumMod val="50000"/>
                            </a:schemeClr>
                          </a:solidFill>
                          <a:latin typeface="+mn-lt"/>
                        </a:rPr>
                        <a:t>36%</a:t>
                      </a:r>
                    </a:p>
                  </a:txBody>
                  <a:tcPr marL="7144" marR="7144" marT="7144" marB="0" anchor="ctr"/>
                </a:tc>
                <a:tc>
                  <a:txBody>
                    <a:bodyPr/>
                    <a:lstStyle/>
                    <a:p>
                      <a:pPr algn="ctr" fontAlgn="ctr"/>
                      <a:r>
                        <a:rPr lang="en-GB" sz="800" b="0" i="0" u="none" strike="noStrike" dirty="0">
                          <a:solidFill>
                            <a:schemeClr val="tx1">
                              <a:lumMod val="50000"/>
                            </a:schemeClr>
                          </a:solidFill>
                          <a:latin typeface="+mn-lt"/>
                        </a:rPr>
                        <a:t>27%</a:t>
                      </a:r>
                    </a:p>
                  </a:txBody>
                  <a:tcPr marL="7144" marR="7144" marT="7144" marB="0" anchor="ctr"/>
                </a:tc>
                <a:tc>
                  <a:txBody>
                    <a:bodyPr/>
                    <a:lstStyle/>
                    <a:p>
                      <a:pPr algn="ctr" fontAlgn="ctr"/>
                      <a:r>
                        <a:rPr lang="en-GB" sz="800" b="0" i="0" u="none" strike="noStrike" dirty="0">
                          <a:solidFill>
                            <a:schemeClr val="tx1">
                              <a:lumMod val="50000"/>
                            </a:schemeClr>
                          </a:solidFill>
                          <a:latin typeface="+mn-lt"/>
                        </a:rPr>
                        <a:t>38%</a:t>
                      </a:r>
                    </a:p>
                  </a:txBody>
                  <a:tcPr marL="7144" marR="7144" marT="7144" marB="0" anchor="ctr"/>
                </a:tc>
                <a:tc>
                  <a:txBody>
                    <a:bodyPr/>
                    <a:lstStyle/>
                    <a:p>
                      <a:pPr algn="ctr" fontAlgn="ctr"/>
                      <a:r>
                        <a:rPr lang="en-GB" sz="800" b="0" i="0" u="none" strike="noStrike" dirty="0">
                          <a:solidFill>
                            <a:schemeClr val="tx1">
                              <a:lumMod val="50000"/>
                            </a:schemeClr>
                          </a:solidFill>
                          <a:latin typeface="+mn-lt"/>
                        </a:rPr>
                        <a:t>26%</a:t>
                      </a:r>
                    </a:p>
                  </a:txBody>
                  <a:tcPr marL="7144" marR="7144" marT="7144" marB="0" anchor="ctr"/>
                </a:tc>
                <a:tc>
                  <a:txBody>
                    <a:bodyPr/>
                    <a:lstStyle/>
                    <a:p>
                      <a:pPr algn="ctr" fontAlgn="ctr"/>
                      <a:r>
                        <a:rPr lang="en-GB" sz="800" b="0" i="0" u="none" strike="noStrike" dirty="0">
                          <a:solidFill>
                            <a:schemeClr val="tx1">
                              <a:lumMod val="50000"/>
                            </a:schemeClr>
                          </a:solidFill>
                          <a:latin typeface="+mn-lt"/>
                        </a:rPr>
                        <a:t>38%</a:t>
                      </a:r>
                    </a:p>
                  </a:txBody>
                  <a:tcPr marL="7144" marR="7144" marT="7144" marB="0" anchor="ctr"/>
                </a:tc>
                <a:tc>
                  <a:txBody>
                    <a:bodyPr/>
                    <a:lstStyle/>
                    <a:p>
                      <a:pPr algn="ctr" fontAlgn="ctr"/>
                      <a:r>
                        <a:rPr lang="en-GB" sz="800" b="0" i="0" u="none" strike="noStrike" dirty="0">
                          <a:solidFill>
                            <a:schemeClr val="tx1">
                              <a:lumMod val="50000"/>
                            </a:schemeClr>
                          </a:solidFill>
                          <a:latin typeface="+mn-lt"/>
                        </a:rPr>
                        <a:t>34%</a:t>
                      </a:r>
                    </a:p>
                  </a:txBody>
                  <a:tcPr marL="7144" marR="7144" marT="7144" marB="0" anchor="ctr"/>
                </a:tc>
                <a:tc>
                  <a:txBody>
                    <a:bodyPr/>
                    <a:lstStyle/>
                    <a:p>
                      <a:pPr algn="ctr" fontAlgn="ctr"/>
                      <a:r>
                        <a:rPr lang="en-GB" sz="800" b="0" i="0" u="none" strike="noStrike" dirty="0">
                          <a:solidFill>
                            <a:schemeClr val="tx1">
                              <a:lumMod val="50000"/>
                            </a:schemeClr>
                          </a:solidFill>
                          <a:effectLst/>
                          <a:latin typeface="+mn-lt"/>
                          <a:cs typeface="Arial" panose="020B0604020202020204" pitchFamily="34" charset="0"/>
                        </a:rPr>
                        <a:t>26%</a:t>
                      </a:r>
                    </a:p>
                  </a:txBody>
                  <a:tcPr marL="7288" marR="7288" marT="7144" marB="0" anchor="ctr"/>
                </a:tc>
                <a:tc>
                  <a:txBody>
                    <a:bodyPr/>
                    <a:lstStyle/>
                    <a:p>
                      <a:pPr algn="ctr" fontAlgn="ctr"/>
                      <a:r>
                        <a:rPr lang="en-GB" sz="800" b="0" i="0" u="none" strike="noStrike" dirty="0">
                          <a:solidFill>
                            <a:schemeClr val="tx1">
                              <a:lumMod val="50000"/>
                            </a:schemeClr>
                          </a:solidFill>
                          <a:effectLst/>
                          <a:latin typeface="+mn-lt"/>
                          <a:cs typeface="Arial" panose="020B0604020202020204" pitchFamily="34" charset="0"/>
                        </a:rPr>
                        <a:t>38%</a:t>
                      </a:r>
                    </a:p>
                  </a:txBody>
                  <a:tcPr marL="7288" marR="7288" marT="7144" marB="0" anchor="ctr"/>
                </a:tc>
                <a:tc>
                  <a:txBody>
                    <a:bodyPr/>
                    <a:lstStyle/>
                    <a:p>
                      <a:pPr algn="ctr" fontAlgn="ctr"/>
                      <a:r>
                        <a:rPr lang="en-GB" sz="800" b="0" i="0" u="none" strike="noStrike" dirty="0">
                          <a:solidFill>
                            <a:schemeClr val="tx1">
                              <a:lumMod val="50000"/>
                            </a:schemeClr>
                          </a:solidFill>
                          <a:effectLst/>
                          <a:latin typeface="+mn-lt"/>
                        </a:rPr>
                        <a:t>32%</a:t>
                      </a:r>
                    </a:p>
                  </a:txBody>
                  <a:tcPr marL="7288" marR="7288" marT="7144" marB="0" anchor="ctr"/>
                </a:tc>
                <a:tc>
                  <a:txBody>
                    <a:bodyPr/>
                    <a:lstStyle/>
                    <a:p>
                      <a:pPr algn="ctr" fontAlgn="ctr"/>
                      <a:r>
                        <a:rPr lang="en-GB" sz="800" b="0" i="0" u="none" strike="noStrike" dirty="0">
                          <a:solidFill>
                            <a:srgbClr val="FF0000"/>
                          </a:solidFill>
                          <a:latin typeface="+mn-lt"/>
                        </a:rPr>
                        <a:t>43%</a:t>
                      </a:r>
                    </a:p>
                  </a:txBody>
                  <a:tcPr marL="7144" marR="7144" marT="7144" marB="0" anchor="ctr"/>
                </a:tc>
                <a:tc>
                  <a:txBody>
                    <a:bodyPr/>
                    <a:lstStyle/>
                    <a:p>
                      <a:pPr algn="ctr" fontAlgn="ctr"/>
                      <a:r>
                        <a:rPr lang="en-GB" sz="800" b="0" i="0" u="none" strike="noStrike" dirty="0">
                          <a:solidFill>
                            <a:schemeClr val="tx1">
                              <a:lumMod val="50000"/>
                            </a:schemeClr>
                          </a:solidFill>
                          <a:latin typeface="+mn-lt"/>
                        </a:rPr>
                        <a:t>28%</a:t>
                      </a:r>
                    </a:p>
                  </a:txBody>
                  <a:tcPr marL="7144" marR="7144" marT="7144" marB="0" anchor="ctr"/>
                </a:tc>
                <a:extLst>
                  <a:ext uri="{0D108BD9-81ED-4DB2-BD59-A6C34878D82A}">
                    <a16:rowId xmlns:a16="http://schemas.microsoft.com/office/drawing/2014/main" val="10003"/>
                  </a:ext>
                </a:extLst>
              </a:tr>
              <a:tr h="233964">
                <a:tc>
                  <a:txBody>
                    <a:bodyPr/>
                    <a:lstStyle/>
                    <a:p>
                      <a:r>
                        <a:rPr lang="en-GB" sz="900" dirty="0">
                          <a:solidFill>
                            <a:schemeClr val="tx1">
                              <a:lumMod val="50000"/>
                            </a:schemeClr>
                          </a:solidFill>
                        </a:rPr>
                        <a:t>I have made a donation </a:t>
                      </a:r>
                    </a:p>
                  </a:txBody>
                  <a:tcPr marL="68580" marR="68580" marT="34290" marB="34290"/>
                </a:tc>
                <a:tc>
                  <a:txBody>
                    <a:bodyPr/>
                    <a:lstStyle/>
                    <a:p>
                      <a:pPr algn="ctr" fontAlgn="ctr"/>
                      <a:r>
                        <a:rPr lang="en-GB" sz="800" b="0" i="0" u="none" strike="noStrike" dirty="0">
                          <a:solidFill>
                            <a:srgbClr val="FF0000"/>
                          </a:solidFill>
                          <a:latin typeface="+mn-lt"/>
                        </a:rPr>
                        <a:t>24%</a:t>
                      </a:r>
                    </a:p>
                  </a:txBody>
                  <a:tcPr marL="7144" marR="7144" marT="7144" marB="0" anchor="ctr"/>
                </a:tc>
                <a:tc>
                  <a:txBody>
                    <a:bodyPr/>
                    <a:lstStyle/>
                    <a:p>
                      <a:pPr algn="ctr" fontAlgn="ctr"/>
                      <a:r>
                        <a:rPr lang="en-GB" sz="800" b="0" i="0" u="none" strike="noStrike" dirty="0">
                          <a:solidFill>
                            <a:schemeClr val="tx1">
                              <a:lumMod val="50000"/>
                            </a:schemeClr>
                          </a:solidFill>
                          <a:latin typeface="+mn-lt"/>
                        </a:rPr>
                        <a:t>14%</a:t>
                      </a:r>
                    </a:p>
                  </a:txBody>
                  <a:tcPr marL="7144" marR="7144" marT="7144" marB="0" anchor="ctr"/>
                </a:tc>
                <a:tc>
                  <a:txBody>
                    <a:bodyPr/>
                    <a:lstStyle/>
                    <a:p>
                      <a:pPr algn="ctr" fontAlgn="ctr"/>
                      <a:r>
                        <a:rPr lang="en-GB" sz="800" b="0" i="0" u="none" strike="noStrike" dirty="0">
                          <a:solidFill>
                            <a:schemeClr val="tx1">
                              <a:lumMod val="50000"/>
                            </a:schemeClr>
                          </a:solidFill>
                          <a:latin typeface="+mn-lt"/>
                        </a:rPr>
                        <a:t>13%</a:t>
                      </a:r>
                    </a:p>
                  </a:txBody>
                  <a:tcPr marL="7144" marR="7144" marT="7144" marB="0" anchor="ctr"/>
                </a:tc>
                <a:tc>
                  <a:txBody>
                    <a:bodyPr/>
                    <a:lstStyle/>
                    <a:p>
                      <a:pPr algn="ctr" fontAlgn="ctr"/>
                      <a:r>
                        <a:rPr lang="en-GB" sz="800" b="0" i="0" u="none" strike="noStrike" dirty="0">
                          <a:solidFill>
                            <a:schemeClr val="tx1">
                              <a:lumMod val="50000"/>
                            </a:schemeClr>
                          </a:solidFill>
                          <a:latin typeface="+mn-lt"/>
                        </a:rPr>
                        <a:t>13%</a:t>
                      </a:r>
                    </a:p>
                  </a:txBody>
                  <a:tcPr marL="7144" marR="7144" marT="7144" marB="0" anchor="ctr"/>
                </a:tc>
                <a:tc>
                  <a:txBody>
                    <a:bodyPr/>
                    <a:lstStyle/>
                    <a:p>
                      <a:pPr algn="ctr" fontAlgn="ctr"/>
                      <a:r>
                        <a:rPr lang="en-GB" sz="800" b="0" i="0" u="none" strike="noStrike" dirty="0">
                          <a:solidFill>
                            <a:schemeClr val="tx1">
                              <a:lumMod val="50000"/>
                            </a:schemeClr>
                          </a:solidFill>
                          <a:latin typeface="+mn-lt"/>
                        </a:rPr>
                        <a:t>15%</a:t>
                      </a:r>
                    </a:p>
                  </a:txBody>
                  <a:tcPr marL="7144" marR="7144" marT="7144" marB="0" anchor="ctr"/>
                </a:tc>
                <a:tc>
                  <a:txBody>
                    <a:bodyPr/>
                    <a:lstStyle/>
                    <a:p>
                      <a:pPr algn="ctr" fontAlgn="ctr"/>
                      <a:r>
                        <a:rPr lang="en-GB" sz="800" b="0" i="0" u="none" strike="noStrike" dirty="0">
                          <a:solidFill>
                            <a:schemeClr val="tx1">
                              <a:lumMod val="50000"/>
                            </a:schemeClr>
                          </a:solidFill>
                          <a:latin typeface="+mn-lt"/>
                        </a:rPr>
                        <a:t>14%</a:t>
                      </a:r>
                    </a:p>
                  </a:txBody>
                  <a:tcPr marL="7144" marR="7144" marT="7144" marB="0" anchor="ctr"/>
                </a:tc>
                <a:tc>
                  <a:txBody>
                    <a:bodyPr/>
                    <a:lstStyle/>
                    <a:p>
                      <a:pPr algn="ctr" fontAlgn="ctr"/>
                      <a:r>
                        <a:rPr lang="en-GB" sz="800" b="0" i="0" u="none" strike="noStrike" dirty="0">
                          <a:solidFill>
                            <a:schemeClr val="tx1">
                              <a:lumMod val="50000"/>
                            </a:schemeClr>
                          </a:solidFill>
                          <a:latin typeface="+mn-lt"/>
                        </a:rPr>
                        <a:t>14%</a:t>
                      </a:r>
                    </a:p>
                  </a:txBody>
                  <a:tcPr marL="7144" marR="7144" marT="7144" marB="0" anchor="ctr"/>
                </a:tc>
                <a:tc>
                  <a:txBody>
                    <a:bodyPr/>
                    <a:lstStyle/>
                    <a:p>
                      <a:pPr algn="ctr" fontAlgn="ctr"/>
                      <a:r>
                        <a:rPr lang="en-GB" sz="800" b="0" i="0" u="none" strike="noStrike" dirty="0">
                          <a:solidFill>
                            <a:schemeClr val="tx1">
                              <a:lumMod val="50000"/>
                            </a:schemeClr>
                          </a:solidFill>
                          <a:effectLst/>
                          <a:latin typeface="+mn-lt"/>
                          <a:cs typeface="Arial" panose="020B0604020202020204" pitchFamily="34" charset="0"/>
                        </a:rPr>
                        <a:t>16%</a:t>
                      </a:r>
                    </a:p>
                  </a:txBody>
                  <a:tcPr marL="7288" marR="7288" marT="7144" marB="0" anchor="ctr"/>
                </a:tc>
                <a:tc>
                  <a:txBody>
                    <a:bodyPr/>
                    <a:lstStyle/>
                    <a:p>
                      <a:pPr algn="ctr" fontAlgn="ctr"/>
                      <a:r>
                        <a:rPr lang="en-GB" sz="800" b="0" i="0" u="none" strike="noStrike" dirty="0">
                          <a:solidFill>
                            <a:schemeClr val="tx1">
                              <a:lumMod val="50000"/>
                            </a:schemeClr>
                          </a:solidFill>
                          <a:effectLst/>
                          <a:latin typeface="+mn-lt"/>
                          <a:cs typeface="Arial" panose="020B0604020202020204" pitchFamily="34" charset="0"/>
                        </a:rPr>
                        <a:t>6%</a:t>
                      </a:r>
                    </a:p>
                  </a:txBody>
                  <a:tcPr marL="7288" marR="7288" marT="7144" marB="0" anchor="ctr"/>
                </a:tc>
                <a:tc>
                  <a:txBody>
                    <a:bodyPr/>
                    <a:lstStyle/>
                    <a:p>
                      <a:pPr algn="ctr" fontAlgn="ctr"/>
                      <a:r>
                        <a:rPr lang="en-GB" sz="800" b="0" i="0" u="none" strike="noStrike" dirty="0">
                          <a:solidFill>
                            <a:schemeClr val="tx1">
                              <a:lumMod val="50000"/>
                            </a:schemeClr>
                          </a:solidFill>
                          <a:effectLst/>
                          <a:latin typeface="+mn-lt"/>
                        </a:rPr>
                        <a:t>8%</a:t>
                      </a:r>
                    </a:p>
                  </a:txBody>
                  <a:tcPr marL="7288" marR="7288" marT="7144" marB="0" anchor="ctr"/>
                </a:tc>
                <a:tc>
                  <a:txBody>
                    <a:bodyPr/>
                    <a:lstStyle/>
                    <a:p>
                      <a:pPr algn="ctr" fontAlgn="ctr"/>
                      <a:r>
                        <a:rPr lang="en-GB" sz="800" b="0" i="0" u="none" strike="noStrike" dirty="0">
                          <a:solidFill>
                            <a:schemeClr val="tx1">
                              <a:lumMod val="50000"/>
                            </a:schemeClr>
                          </a:solidFill>
                          <a:latin typeface="+mn-lt"/>
                        </a:rPr>
                        <a:t>3%</a:t>
                      </a:r>
                    </a:p>
                  </a:txBody>
                  <a:tcPr marL="7144" marR="7144" marT="7144" marB="0" anchor="ctr"/>
                </a:tc>
                <a:tc>
                  <a:txBody>
                    <a:bodyPr/>
                    <a:lstStyle/>
                    <a:p>
                      <a:pPr algn="ctr" fontAlgn="ctr"/>
                      <a:r>
                        <a:rPr lang="en-GB" sz="800" b="0" i="0" u="none" strike="noStrike" dirty="0">
                          <a:solidFill>
                            <a:schemeClr val="tx1">
                              <a:lumMod val="50000"/>
                            </a:schemeClr>
                          </a:solidFill>
                          <a:latin typeface="+mn-lt"/>
                        </a:rPr>
                        <a:t>6%</a:t>
                      </a:r>
                    </a:p>
                  </a:txBody>
                  <a:tcPr marL="7144" marR="7144" marT="7144" marB="0" anchor="ctr"/>
                </a:tc>
                <a:extLst>
                  <a:ext uri="{0D108BD9-81ED-4DB2-BD59-A6C34878D82A}">
                    <a16:rowId xmlns:a16="http://schemas.microsoft.com/office/drawing/2014/main" val="10004"/>
                  </a:ext>
                </a:extLst>
              </a:tr>
            </a:tbl>
          </a:graphicData>
        </a:graphic>
      </p:graphicFrame>
      <p:pic>
        <p:nvPicPr>
          <p:cNvPr id="14" name="Picture 6" descr="http://www.freeflagicons.com/download/?series=round_icon&amp;country=united_states_of_america&amp;size=64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92246" y="5079392"/>
            <a:ext cx="216024" cy="16201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http://dna-wine.com/site/images/articles/accueilFR/france_640.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77285" y="5086886"/>
            <a:ext cx="216024" cy="16201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p:cNvPicPr>
            <a:picLocks noChangeAspect="1"/>
          </p:cNvPicPr>
          <p:nvPr/>
        </p:nvPicPr>
        <p:blipFill>
          <a:blip r:embed="rId6" cstate="print"/>
          <a:stretch>
            <a:fillRect/>
          </a:stretch>
        </p:blipFill>
        <p:spPr>
          <a:xfrm>
            <a:off x="3726372" y="5079392"/>
            <a:ext cx="216024" cy="162018"/>
          </a:xfrm>
          <a:prstGeom prst="rect">
            <a:avLst/>
          </a:prstGeom>
        </p:spPr>
      </p:pic>
      <p:pic>
        <p:nvPicPr>
          <p:cNvPr id="17" name="Picture 16"/>
          <p:cNvPicPr>
            <a:picLocks noChangeAspect="1"/>
          </p:cNvPicPr>
          <p:nvPr/>
        </p:nvPicPr>
        <p:blipFill>
          <a:blip r:embed="rId7" cstate="print"/>
          <a:stretch>
            <a:fillRect/>
          </a:stretch>
        </p:blipFill>
        <p:spPr>
          <a:xfrm>
            <a:off x="5372749" y="5090054"/>
            <a:ext cx="216024" cy="162018"/>
          </a:xfrm>
          <a:prstGeom prst="rect">
            <a:avLst/>
          </a:prstGeom>
        </p:spPr>
      </p:pic>
      <p:pic>
        <p:nvPicPr>
          <p:cNvPr id="18" name="Picture 17"/>
          <p:cNvPicPr>
            <a:picLocks noChangeAspect="1"/>
          </p:cNvPicPr>
          <p:nvPr/>
        </p:nvPicPr>
        <p:blipFill>
          <a:blip r:embed="rId8" cstate="print"/>
          <a:stretch>
            <a:fillRect/>
          </a:stretch>
        </p:blipFill>
        <p:spPr>
          <a:xfrm>
            <a:off x="3159779" y="5088648"/>
            <a:ext cx="216024" cy="162018"/>
          </a:xfrm>
          <a:prstGeom prst="rect">
            <a:avLst/>
          </a:prstGeom>
        </p:spPr>
      </p:pic>
      <p:pic>
        <p:nvPicPr>
          <p:cNvPr id="21" name="Picture 20"/>
          <p:cNvPicPr>
            <a:picLocks noChangeAspect="1"/>
          </p:cNvPicPr>
          <p:nvPr/>
        </p:nvPicPr>
        <p:blipFill>
          <a:blip r:embed="rId9" cstate="print"/>
          <a:stretch>
            <a:fillRect/>
          </a:stretch>
        </p:blipFill>
        <p:spPr>
          <a:xfrm>
            <a:off x="4819372" y="5079392"/>
            <a:ext cx="227314" cy="170486"/>
          </a:xfrm>
          <a:prstGeom prst="rect">
            <a:avLst/>
          </a:prstGeom>
        </p:spPr>
      </p:pic>
      <p:pic>
        <p:nvPicPr>
          <p:cNvPr id="22" name="Picture 14" descr="http://www.freeflagicons.com/download/?series=round_icon&amp;country=portugal&amp;size=256"/>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2728" r="12271"/>
          <a:stretch/>
        </p:blipFill>
        <p:spPr bwMode="auto">
          <a:xfrm>
            <a:off x="5957350" y="5094786"/>
            <a:ext cx="154118" cy="154118"/>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2" descr="http://img.freeflagicons.com/thumb/round_icon/ireland/ireland_640.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510727" y="5079392"/>
            <a:ext cx="204914" cy="153686"/>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11" descr="http://fla.fg-a.com/flags/norway-flag-button-1.pn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9654" t="5181" r="9627" b="14099"/>
          <a:stretch/>
        </p:blipFill>
        <p:spPr bwMode="auto">
          <a:xfrm>
            <a:off x="7070220" y="5079392"/>
            <a:ext cx="154118" cy="154118"/>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14" descr="https://lh4.ggpht.com/k47MqERkpVGjArid9Xu9u-244Z5GZPk9Vn61rv_jlwhaHZHRdoj4bGrQy5OnKUS77w=w300"/>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616651" y="5079392"/>
            <a:ext cx="154118" cy="154118"/>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4" descr="http://img.freeflagicons.com/thumb/round_icon/finland/finland_640.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8164735" y="5066931"/>
            <a:ext cx="194342" cy="145757"/>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2" descr="https://cdn2.iconfinder.com/data/icons/world-flag-icons/256/Flag_of_Denmark.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755960" y="5072691"/>
            <a:ext cx="154988" cy="1549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39841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I_FUJO_DNR_graph60.jpg"/>
          <p:cNvPicPr>
            <a:picLocks noChangeAspect="1"/>
          </p:cNvPicPr>
          <p:nvPr/>
        </p:nvPicPr>
        <p:blipFill rotWithShape="1">
          <a:blip r:embed="rId3">
            <a:extLst>
              <a:ext uri="{28A0092B-C50C-407E-A947-70E740481C1C}">
                <a14:useLocalDpi xmlns:a14="http://schemas.microsoft.com/office/drawing/2010/main" val="0"/>
              </a:ext>
            </a:extLst>
          </a:blip>
          <a:srcRect l="30176" t="24490" r="28724" b="29239"/>
          <a:stretch/>
        </p:blipFill>
        <p:spPr>
          <a:xfrm>
            <a:off x="1915545" y="1133188"/>
            <a:ext cx="5561557" cy="4696427"/>
          </a:xfrm>
          <a:prstGeom prst="rect">
            <a:avLst/>
          </a:prstGeom>
        </p:spPr>
      </p:pic>
      <p:sp>
        <p:nvSpPr>
          <p:cNvPr id="3" name="Title 2"/>
          <p:cNvSpPr txBox="1">
            <a:spLocks/>
          </p:cNvSpPr>
          <p:nvPr/>
        </p:nvSpPr>
        <p:spPr bwMode="black">
          <a:xfrm>
            <a:off x="1727447" y="233700"/>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Online news payment</a:t>
            </a:r>
          </a:p>
        </p:txBody>
      </p:sp>
    </p:spTree>
    <p:extLst>
      <p:ext uri="{BB962C8B-B14F-4D97-AF65-F5344CB8AC3E}">
        <p14:creationId xmlns:p14="http://schemas.microsoft.com/office/powerpoint/2010/main" val="11491183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I_FUJO_DNR_graph61.jpg"/>
          <p:cNvPicPr>
            <a:picLocks noChangeAspect="1"/>
          </p:cNvPicPr>
          <p:nvPr/>
        </p:nvPicPr>
        <p:blipFill rotWithShape="1">
          <a:blip r:embed="rId3">
            <a:extLst>
              <a:ext uri="{28A0092B-C50C-407E-A947-70E740481C1C}">
                <a14:useLocalDpi xmlns:a14="http://schemas.microsoft.com/office/drawing/2010/main" val="0"/>
              </a:ext>
            </a:extLst>
          </a:blip>
          <a:srcRect l="25427" t="28021" r="25161" b="32161"/>
          <a:stretch/>
        </p:blipFill>
        <p:spPr>
          <a:xfrm>
            <a:off x="1769131" y="1384125"/>
            <a:ext cx="5854386" cy="3538603"/>
          </a:xfrm>
          <a:prstGeom prst="rect">
            <a:avLst/>
          </a:prstGeom>
        </p:spPr>
      </p:pic>
      <p:sp>
        <p:nvSpPr>
          <p:cNvPr id="3" name="Title 2"/>
          <p:cNvSpPr txBox="1">
            <a:spLocks/>
          </p:cNvSpPr>
          <p:nvPr/>
        </p:nvSpPr>
        <p:spPr bwMode="black">
          <a:xfrm>
            <a:off x="1727447" y="233700"/>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Online news payment</a:t>
            </a:r>
          </a:p>
        </p:txBody>
      </p:sp>
    </p:spTree>
    <p:extLst>
      <p:ext uri="{BB962C8B-B14F-4D97-AF65-F5344CB8AC3E}">
        <p14:creationId xmlns:p14="http://schemas.microsoft.com/office/powerpoint/2010/main" val="348118067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I_FUJO_DNR_graph64.jpg"/>
          <p:cNvPicPr>
            <a:picLocks noChangeAspect="1"/>
          </p:cNvPicPr>
          <p:nvPr/>
        </p:nvPicPr>
        <p:blipFill rotWithShape="1">
          <a:blip r:embed="rId3">
            <a:extLst>
              <a:ext uri="{28A0092B-C50C-407E-A947-70E740481C1C}">
                <a14:useLocalDpi xmlns:a14="http://schemas.microsoft.com/office/drawing/2010/main" val="0"/>
              </a:ext>
            </a:extLst>
          </a:blip>
          <a:srcRect l="15836" t="12312" r="12919" b="29071"/>
          <a:stretch/>
        </p:blipFill>
        <p:spPr>
          <a:xfrm>
            <a:off x="1101145" y="1189971"/>
            <a:ext cx="6819406" cy="4208338"/>
          </a:xfrm>
          <a:prstGeom prst="rect">
            <a:avLst/>
          </a:prstGeom>
        </p:spPr>
      </p:pic>
      <p:sp>
        <p:nvSpPr>
          <p:cNvPr id="3" name="Title 2"/>
          <p:cNvSpPr txBox="1">
            <a:spLocks/>
          </p:cNvSpPr>
          <p:nvPr/>
        </p:nvSpPr>
        <p:spPr bwMode="black">
          <a:xfrm>
            <a:off x="1727447" y="233700"/>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Online news payment - for</a:t>
            </a:r>
          </a:p>
        </p:txBody>
      </p:sp>
      <p:pic>
        <p:nvPicPr>
          <p:cNvPr id="4" name="Picture 3" descr="BAI_FUJO_DNR_graph65.jpg"/>
          <p:cNvPicPr>
            <a:picLocks noChangeAspect="1"/>
          </p:cNvPicPr>
          <p:nvPr/>
        </p:nvPicPr>
        <p:blipFill rotWithShape="1">
          <a:blip r:embed="rId4">
            <a:extLst>
              <a:ext uri="{28A0092B-C50C-407E-A947-70E740481C1C}">
                <a14:useLocalDpi xmlns:a14="http://schemas.microsoft.com/office/drawing/2010/main" val="0"/>
              </a:ext>
            </a:extLst>
          </a:blip>
          <a:srcRect l="36295" t="92922" r="48361" b="3060"/>
          <a:stretch/>
        </p:blipFill>
        <p:spPr>
          <a:xfrm>
            <a:off x="3645075" y="5398309"/>
            <a:ext cx="2304788" cy="452728"/>
          </a:xfrm>
          <a:prstGeom prst="rect">
            <a:avLst/>
          </a:prstGeom>
        </p:spPr>
      </p:pic>
    </p:spTree>
    <p:extLst>
      <p:ext uri="{BB962C8B-B14F-4D97-AF65-F5344CB8AC3E}">
        <p14:creationId xmlns:p14="http://schemas.microsoft.com/office/powerpoint/2010/main" val="29644391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I_FUJO_DNR_graph65.jpg"/>
          <p:cNvPicPr>
            <a:picLocks noChangeAspect="1"/>
          </p:cNvPicPr>
          <p:nvPr/>
        </p:nvPicPr>
        <p:blipFill rotWithShape="1">
          <a:blip r:embed="rId3">
            <a:extLst>
              <a:ext uri="{28A0092B-C50C-407E-A947-70E740481C1C}">
                <a14:useLocalDpi xmlns:a14="http://schemas.microsoft.com/office/drawing/2010/main" val="0"/>
              </a:ext>
            </a:extLst>
          </a:blip>
          <a:srcRect l="16385" t="10487" r="27171" b="32405"/>
          <a:stretch/>
        </p:blipFill>
        <p:spPr>
          <a:xfrm>
            <a:off x="2267211" y="1202499"/>
            <a:ext cx="5217089" cy="3959247"/>
          </a:xfrm>
          <a:prstGeom prst="rect">
            <a:avLst/>
          </a:prstGeom>
        </p:spPr>
      </p:pic>
      <p:sp>
        <p:nvSpPr>
          <p:cNvPr id="3" name="Title 2"/>
          <p:cNvSpPr txBox="1">
            <a:spLocks/>
          </p:cNvSpPr>
          <p:nvPr/>
        </p:nvSpPr>
        <p:spPr bwMode="black">
          <a:xfrm>
            <a:off x="1727447" y="233700"/>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Online news payment - against</a:t>
            </a:r>
          </a:p>
        </p:txBody>
      </p:sp>
      <p:pic>
        <p:nvPicPr>
          <p:cNvPr id="4" name="Picture 3" descr="BAI_FUJO_DNR_graph65.jpg"/>
          <p:cNvPicPr>
            <a:picLocks noChangeAspect="1"/>
          </p:cNvPicPr>
          <p:nvPr/>
        </p:nvPicPr>
        <p:blipFill rotWithShape="1">
          <a:blip r:embed="rId3">
            <a:extLst>
              <a:ext uri="{28A0092B-C50C-407E-A947-70E740481C1C}">
                <a14:useLocalDpi xmlns:a14="http://schemas.microsoft.com/office/drawing/2010/main" val="0"/>
              </a:ext>
            </a:extLst>
          </a:blip>
          <a:srcRect l="36295" t="92922" r="48361" b="3060"/>
          <a:stretch/>
        </p:blipFill>
        <p:spPr>
          <a:xfrm>
            <a:off x="3645075" y="5398309"/>
            <a:ext cx="2304788" cy="452728"/>
          </a:xfrm>
          <a:prstGeom prst="rect">
            <a:avLst/>
          </a:prstGeom>
        </p:spPr>
      </p:pic>
    </p:spTree>
    <p:extLst>
      <p:ext uri="{BB962C8B-B14F-4D97-AF65-F5344CB8AC3E}">
        <p14:creationId xmlns:p14="http://schemas.microsoft.com/office/powerpoint/2010/main" val="406852982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I_FUJO_DNR_graph66.jpg"/>
          <p:cNvPicPr>
            <a:picLocks noChangeAspect="1"/>
          </p:cNvPicPr>
          <p:nvPr/>
        </p:nvPicPr>
        <p:blipFill rotWithShape="1">
          <a:blip r:embed="rId3">
            <a:extLst>
              <a:ext uri="{28A0092B-C50C-407E-A947-70E740481C1C}">
                <a14:useLocalDpi xmlns:a14="http://schemas.microsoft.com/office/drawing/2010/main" val="0"/>
              </a:ext>
            </a:extLst>
          </a:blip>
          <a:srcRect l="14923" t="19619" r="15846" b="15358"/>
          <a:stretch/>
        </p:blipFill>
        <p:spPr>
          <a:xfrm>
            <a:off x="1458345" y="1265129"/>
            <a:ext cx="6475957" cy="4562217"/>
          </a:xfrm>
          <a:prstGeom prst="rect">
            <a:avLst/>
          </a:prstGeom>
        </p:spPr>
      </p:pic>
      <p:sp>
        <p:nvSpPr>
          <p:cNvPr id="3" name="Title 2"/>
          <p:cNvSpPr txBox="1">
            <a:spLocks/>
          </p:cNvSpPr>
          <p:nvPr/>
        </p:nvSpPr>
        <p:spPr bwMode="black">
          <a:xfrm>
            <a:off x="1727447" y="233700"/>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News worth paying for</a:t>
            </a:r>
          </a:p>
        </p:txBody>
      </p:sp>
    </p:spTree>
    <p:extLst>
      <p:ext uri="{BB962C8B-B14F-4D97-AF65-F5344CB8AC3E}">
        <p14:creationId xmlns:p14="http://schemas.microsoft.com/office/powerpoint/2010/main" val="18816986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I_FUJO_DNR_graph69.jpg"/>
          <p:cNvPicPr>
            <a:picLocks noChangeAspect="1"/>
          </p:cNvPicPr>
          <p:nvPr/>
        </p:nvPicPr>
        <p:blipFill rotWithShape="1">
          <a:blip r:embed="rId3">
            <a:extLst>
              <a:ext uri="{28A0092B-C50C-407E-A947-70E740481C1C}">
                <a14:useLocalDpi xmlns:a14="http://schemas.microsoft.com/office/drawing/2010/main" val="0"/>
              </a:ext>
            </a:extLst>
          </a:blip>
          <a:srcRect l="29810" t="25934" r="28815" b="26332"/>
          <a:stretch/>
        </p:blipFill>
        <p:spPr>
          <a:xfrm>
            <a:off x="4696324" y="1731019"/>
            <a:ext cx="3932368" cy="3402956"/>
          </a:xfrm>
          <a:prstGeom prst="rect">
            <a:avLst/>
          </a:prstGeom>
        </p:spPr>
      </p:pic>
      <p:pic>
        <p:nvPicPr>
          <p:cNvPr id="3" name="Picture 2" descr="BAI_FUJO_DNR_graph68.jpg"/>
          <p:cNvPicPr>
            <a:picLocks noChangeAspect="1"/>
          </p:cNvPicPr>
          <p:nvPr/>
        </p:nvPicPr>
        <p:blipFill rotWithShape="1">
          <a:blip r:embed="rId4">
            <a:extLst>
              <a:ext uri="{28A0092B-C50C-407E-A947-70E740481C1C}">
                <a14:useLocalDpi xmlns:a14="http://schemas.microsoft.com/office/drawing/2010/main" val="0"/>
              </a:ext>
            </a:extLst>
          </a:blip>
          <a:srcRect l="42894" t="34605" r="39661" b="55274"/>
          <a:stretch/>
        </p:blipFill>
        <p:spPr>
          <a:xfrm>
            <a:off x="1645591" y="3180539"/>
            <a:ext cx="2561618" cy="1114816"/>
          </a:xfrm>
          <a:prstGeom prst="rect">
            <a:avLst/>
          </a:prstGeom>
        </p:spPr>
      </p:pic>
      <p:sp>
        <p:nvSpPr>
          <p:cNvPr id="4" name="Title 2"/>
          <p:cNvSpPr txBox="1">
            <a:spLocks/>
          </p:cNvSpPr>
          <p:nvPr/>
        </p:nvSpPr>
        <p:spPr bwMode="black">
          <a:xfrm>
            <a:off x="1727447" y="233700"/>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Ad blockers</a:t>
            </a:r>
          </a:p>
        </p:txBody>
      </p:sp>
      <p:pic>
        <p:nvPicPr>
          <p:cNvPr id="5" name="Picture 4" descr="BAI_FUJO_DNR_graph68.jpg"/>
          <p:cNvPicPr>
            <a:picLocks noChangeAspect="1"/>
          </p:cNvPicPr>
          <p:nvPr/>
        </p:nvPicPr>
        <p:blipFill rotWithShape="1">
          <a:blip r:embed="rId4">
            <a:extLst>
              <a:ext uri="{28A0092B-C50C-407E-A947-70E740481C1C}">
                <a14:useLocalDpi xmlns:a14="http://schemas.microsoft.com/office/drawing/2010/main" val="0"/>
              </a:ext>
            </a:extLst>
          </a:blip>
          <a:srcRect l="70199" t="77923" r="20354" b="10479"/>
          <a:stretch/>
        </p:blipFill>
        <p:spPr>
          <a:xfrm>
            <a:off x="235401" y="3017788"/>
            <a:ext cx="1387271" cy="1277567"/>
          </a:xfrm>
          <a:prstGeom prst="rect">
            <a:avLst/>
          </a:prstGeom>
        </p:spPr>
      </p:pic>
      <p:pic>
        <p:nvPicPr>
          <p:cNvPr id="6" name="Picture 5" descr="BAI_FUJO_DNR_graph68.jpg"/>
          <p:cNvPicPr>
            <a:picLocks noChangeAspect="1"/>
          </p:cNvPicPr>
          <p:nvPr/>
        </p:nvPicPr>
        <p:blipFill rotWithShape="1">
          <a:blip r:embed="rId4">
            <a:extLst>
              <a:ext uri="{28A0092B-C50C-407E-A947-70E740481C1C}">
                <a14:useLocalDpi xmlns:a14="http://schemas.microsoft.com/office/drawing/2010/main" val="0"/>
              </a:ext>
            </a:extLst>
          </a:blip>
          <a:srcRect l="18854" t="34605" r="57472" b="55274"/>
          <a:stretch/>
        </p:blipFill>
        <p:spPr>
          <a:xfrm>
            <a:off x="556164" y="1902972"/>
            <a:ext cx="3476373" cy="1114816"/>
          </a:xfrm>
          <a:prstGeom prst="rect">
            <a:avLst/>
          </a:prstGeom>
        </p:spPr>
      </p:pic>
    </p:spTree>
    <p:extLst>
      <p:ext uri="{BB962C8B-B14F-4D97-AF65-F5344CB8AC3E}">
        <p14:creationId xmlns:p14="http://schemas.microsoft.com/office/powerpoint/2010/main" val="215053420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Subtitle 7"/>
          <p:cNvSpPr>
            <a:spLocks noGrp="1"/>
          </p:cNvSpPr>
          <p:nvPr>
            <p:ph type="subTitle" idx="1"/>
          </p:nvPr>
        </p:nvSpPr>
        <p:spPr>
          <a:xfrm>
            <a:off x="1076325" y="1904923"/>
            <a:ext cx="7143750" cy="3400502"/>
          </a:xfrm>
        </p:spPr>
        <p:txBody>
          <a:bodyPr>
            <a:normAutofit fontScale="92500" lnSpcReduction="20000"/>
          </a:bodyPr>
          <a:lstStyle/>
          <a:p>
            <a:pPr marL="342900" indent="-342900" algn="l">
              <a:buFont typeface="Arial" panose="020B0604020202020204" pitchFamily="34" charset="0"/>
              <a:buChar char="•"/>
            </a:pPr>
            <a:r>
              <a:rPr lang="en-GB" sz="2000" b="1" dirty="0">
                <a:solidFill>
                  <a:schemeClr val="bg2"/>
                </a:solidFill>
              </a:rPr>
              <a:t>Interest &amp; Avoidance</a:t>
            </a:r>
            <a:r>
              <a:rPr lang="en-GB" sz="2000" dirty="0">
                <a:solidFill>
                  <a:schemeClr val="bg2"/>
                </a:solidFill>
              </a:rPr>
              <a:t>: Lots of younger people avoiding the news due to negativity. Lots of younger people also accessing several times a day. Local and international news of particular interest.</a:t>
            </a:r>
          </a:p>
          <a:p>
            <a:pPr marL="342900" indent="-342900" algn="l">
              <a:buFont typeface="Arial" panose="020B0604020202020204" pitchFamily="34" charset="0"/>
              <a:buChar char="•"/>
            </a:pPr>
            <a:r>
              <a:rPr lang="en-GB" sz="2000" b="1" dirty="0">
                <a:solidFill>
                  <a:schemeClr val="bg2"/>
                </a:solidFill>
              </a:rPr>
              <a:t>Sources: </a:t>
            </a:r>
            <a:r>
              <a:rPr lang="en-GB" sz="2000" dirty="0">
                <a:solidFill>
                  <a:schemeClr val="bg2"/>
                </a:solidFill>
              </a:rPr>
              <a:t>Online continues to increase while mainstream continues to decline. TheJournal.ie overtakes RTÉ online. </a:t>
            </a:r>
          </a:p>
          <a:p>
            <a:pPr marL="342900" indent="-342900" algn="l">
              <a:buFont typeface="Arial" panose="020B0604020202020204" pitchFamily="34" charset="0"/>
              <a:buChar char="•"/>
            </a:pPr>
            <a:r>
              <a:rPr lang="en-GB" sz="2000" b="1" dirty="0">
                <a:solidFill>
                  <a:schemeClr val="bg2"/>
                </a:solidFill>
              </a:rPr>
              <a:t>Trust</a:t>
            </a:r>
            <a:r>
              <a:rPr lang="en-GB" sz="2000" dirty="0">
                <a:solidFill>
                  <a:schemeClr val="bg2"/>
                </a:solidFill>
              </a:rPr>
              <a:t>: Relatively higher levels of trust in Ireland, particularly in traditional media. </a:t>
            </a:r>
          </a:p>
          <a:p>
            <a:pPr marL="342900" indent="-342900" algn="l">
              <a:buFont typeface="Arial" panose="020B0604020202020204" pitchFamily="34" charset="0"/>
              <a:buChar char="•"/>
            </a:pPr>
            <a:r>
              <a:rPr lang="en-GB" sz="2000" b="1" dirty="0">
                <a:solidFill>
                  <a:schemeClr val="bg2"/>
                </a:solidFill>
              </a:rPr>
              <a:t>Online news journey</a:t>
            </a:r>
            <a:r>
              <a:rPr lang="en-GB" sz="2000" dirty="0">
                <a:solidFill>
                  <a:schemeClr val="bg2"/>
                </a:solidFill>
              </a:rPr>
              <a:t>: Typical levels of engagement in Ireland and typically stronger among younger age groups. </a:t>
            </a:r>
          </a:p>
          <a:p>
            <a:pPr marL="342900" indent="-342900" algn="l">
              <a:buFont typeface="Arial" panose="020B0604020202020204" pitchFamily="34" charset="0"/>
              <a:buChar char="•"/>
            </a:pPr>
            <a:r>
              <a:rPr lang="en-GB" sz="2000" b="1" dirty="0">
                <a:solidFill>
                  <a:schemeClr val="bg2"/>
                </a:solidFill>
              </a:rPr>
              <a:t>Financials</a:t>
            </a:r>
            <a:r>
              <a:rPr lang="en-GB" sz="2000" dirty="0">
                <a:solidFill>
                  <a:schemeClr val="bg2"/>
                </a:solidFill>
              </a:rPr>
              <a:t>: Slow progress in getting people to pay for news. Ad blocking more significant among younger age groups.</a:t>
            </a:r>
          </a:p>
          <a:p>
            <a:pPr marL="342900" indent="-342900" algn="l">
              <a:buFont typeface="Arial" panose="020B0604020202020204" pitchFamily="34" charset="0"/>
              <a:buChar char="•"/>
            </a:pPr>
            <a:endParaRPr lang="en-GB" sz="2000" dirty="0">
              <a:solidFill>
                <a:schemeClr val="bg2"/>
              </a:solidFill>
            </a:endParaRPr>
          </a:p>
        </p:txBody>
      </p:sp>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5470634"/>
            <a:ext cx="3576323" cy="1387366"/>
          </a:xfrm>
          <a:prstGeom prst="rect">
            <a:avLst/>
          </a:prstGeom>
        </p:spPr>
      </p:pic>
      <p:pic>
        <p:nvPicPr>
          <p:cNvPr id="16" name="Picture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03516" y="5534305"/>
            <a:ext cx="3277877" cy="1262837"/>
          </a:xfrm>
          <a:prstGeom prst="rect">
            <a:avLst/>
          </a:prstGeom>
        </p:spPr>
      </p:pic>
      <p:sp>
        <p:nvSpPr>
          <p:cNvPr id="7" name="Title 2"/>
          <p:cNvSpPr txBox="1">
            <a:spLocks/>
          </p:cNvSpPr>
          <p:nvPr/>
        </p:nvSpPr>
        <p:spPr bwMode="black">
          <a:xfrm>
            <a:off x="1727448" y="590150"/>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Summary</a:t>
            </a:r>
          </a:p>
        </p:txBody>
      </p:sp>
    </p:spTree>
    <p:extLst>
      <p:ext uri="{BB962C8B-B14F-4D97-AF65-F5344CB8AC3E}">
        <p14:creationId xmlns:p14="http://schemas.microsoft.com/office/powerpoint/2010/main" val="182894260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AI_FUJO_DNR_graph.jpg"/>
          <p:cNvPicPr>
            <a:picLocks noChangeAspect="1"/>
          </p:cNvPicPr>
          <p:nvPr/>
        </p:nvPicPr>
        <p:blipFill rotWithShape="1">
          <a:blip r:embed="rId3">
            <a:extLst>
              <a:ext uri="{28A0092B-C50C-407E-A947-70E740481C1C}">
                <a14:useLocalDpi xmlns:a14="http://schemas.microsoft.com/office/drawing/2010/main" val="0"/>
              </a:ext>
            </a:extLst>
          </a:blip>
          <a:srcRect l="20026" t="27986" r="20008" b="29767"/>
          <a:stretch/>
        </p:blipFill>
        <p:spPr>
          <a:xfrm>
            <a:off x="962383" y="1722474"/>
            <a:ext cx="7384176" cy="3902149"/>
          </a:xfrm>
          <a:prstGeom prst="rect">
            <a:avLst/>
          </a:prstGeom>
        </p:spPr>
      </p:pic>
      <p:sp>
        <p:nvSpPr>
          <p:cNvPr id="6" name="Title 2"/>
          <p:cNvSpPr txBox="1">
            <a:spLocks/>
          </p:cNvSpPr>
          <p:nvPr/>
        </p:nvSpPr>
        <p:spPr bwMode="black">
          <a:xfrm>
            <a:off x="1685593" y="227838"/>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a:t>Interest in news</a:t>
            </a:r>
            <a:endParaRPr lang="en-GB" dirty="0"/>
          </a:p>
        </p:txBody>
      </p:sp>
    </p:spTree>
    <p:extLst>
      <p:ext uri="{BB962C8B-B14F-4D97-AF65-F5344CB8AC3E}">
        <p14:creationId xmlns:p14="http://schemas.microsoft.com/office/powerpoint/2010/main" val="2338506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I_FUJO_DNR_graph5.jpg"/>
          <p:cNvPicPr>
            <a:picLocks noChangeAspect="1"/>
          </p:cNvPicPr>
          <p:nvPr/>
        </p:nvPicPr>
        <p:blipFill rotWithShape="1">
          <a:blip r:embed="rId3">
            <a:extLst>
              <a:ext uri="{28A0092B-C50C-407E-A947-70E740481C1C}">
                <a14:useLocalDpi xmlns:a14="http://schemas.microsoft.com/office/drawing/2010/main" val="0"/>
              </a:ext>
            </a:extLst>
          </a:blip>
          <a:srcRect l="15462" t="24929" r="14788" b="26866"/>
          <a:stretch/>
        </p:blipFill>
        <p:spPr>
          <a:xfrm>
            <a:off x="1055351" y="1553308"/>
            <a:ext cx="7281945" cy="3774830"/>
          </a:xfrm>
          <a:prstGeom prst="rect">
            <a:avLst/>
          </a:prstGeom>
        </p:spPr>
      </p:pic>
      <p:sp>
        <p:nvSpPr>
          <p:cNvPr id="3" name="Title 2"/>
          <p:cNvSpPr txBox="1">
            <a:spLocks/>
          </p:cNvSpPr>
          <p:nvPr/>
        </p:nvSpPr>
        <p:spPr bwMode="black">
          <a:xfrm>
            <a:off x="1727447" y="227838"/>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Frequency of access</a:t>
            </a:r>
          </a:p>
        </p:txBody>
      </p:sp>
    </p:spTree>
    <p:extLst>
      <p:ext uri="{BB962C8B-B14F-4D97-AF65-F5344CB8AC3E}">
        <p14:creationId xmlns:p14="http://schemas.microsoft.com/office/powerpoint/2010/main" val="7588258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I_FUJO_DNR_graph17.jpg"/>
          <p:cNvPicPr>
            <a:picLocks noChangeAspect="1"/>
          </p:cNvPicPr>
          <p:nvPr/>
        </p:nvPicPr>
        <p:blipFill rotWithShape="1">
          <a:blip r:embed="rId3">
            <a:extLst>
              <a:ext uri="{28A0092B-C50C-407E-A947-70E740481C1C}">
                <a14:useLocalDpi xmlns:a14="http://schemas.microsoft.com/office/drawing/2010/main" val="0"/>
              </a:ext>
            </a:extLst>
          </a:blip>
          <a:srcRect l="24982" t="33442" r="26466" b="34535"/>
          <a:stretch/>
        </p:blipFill>
        <p:spPr>
          <a:xfrm>
            <a:off x="4247975" y="1979718"/>
            <a:ext cx="4668042" cy="2309366"/>
          </a:xfrm>
          <a:prstGeom prst="rect">
            <a:avLst/>
          </a:prstGeom>
        </p:spPr>
      </p:pic>
      <p:sp>
        <p:nvSpPr>
          <p:cNvPr id="3" name="Title 2"/>
          <p:cNvSpPr txBox="1">
            <a:spLocks/>
          </p:cNvSpPr>
          <p:nvPr/>
        </p:nvSpPr>
        <p:spPr bwMode="black">
          <a:xfrm>
            <a:off x="1727447" y="227838"/>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Types of news user</a:t>
            </a:r>
          </a:p>
        </p:txBody>
      </p:sp>
      <p:graphicFrame>
        <p:nvGraphicFramePr>
          <p:cNvPr id="4" name="Chart 3"/>
          <p:cNvGraphicFramePr/>
          <p:nvPr>
            <p:extLst/>
          </p:nvPr>
        </p:nvGraphicFramePr>
        <p:xfrm>
          <a:off x="613528" y="1907190"/>
          <a:ext cx="3721398" cy="2454423"/>
        </p:xfrm>
        <a:graphic>
          <a:graphicData uri="http://schemas.openxmlformats.org/drawingml/2006/chart">
            <c:chart xmlns:c="http://schemas.openxmlformats.org/drawingml/2006/chart" xmlns:r="http://schemas.openxmlformats.org/officeDocument/2006/relationships" r:id="rId4"/>
          </a:graphicData>
        </a:graphic>
      </p:graphicFrame>
      <p:sp>
        <p:nvSpPr>
          <p:cNvPr id="5" name="TextBox 4"/>
          <p:cNvSpPr txBox="1"/>
          <p:nvPr/>
        </p:nvSpPr>
        <p:spPr>
          <a:xfrm>
            <a:off x="1763342" y="4307312"/>
            <a:ext cx="1924995" cy="307777"/>
          </a:xfrm>
          <a:prstGeom prst="rect">
            <a:avLst/>
          </a:prstGeom>
          <a:noFill/>
        </p:spPr>
        <p:txBody>
          <a:bodyPr wrap="square" rtlCol="0">
            <a:spAutoFit/>
          </a:bodyPr>
          <a:lstStyle/>
          <a:p>
            <a:r>
              <a:rPr lang="en-GB" sz="1400" dirty="0"/>
              <a:t>Frequency of access</a:t>
            </a:r>
          </a:p>
        </p:txBody>
      </p:sp>
      <p:sp>
        <p:nvSpPr>
          <p:cNvPr id="6" name="TextBox 5"/>
          <p:cNvSpPr txBox="1"/>
          <p:nvPr/>
        </p:nvSpPr>
        <p:spPr>
          <a:xfrm rot="16200000">
            <a:off x="-492574" y="2732021"/>
            <a:ext cx="1904426" cy="307777"/>
          </a:xfrm>
          <a:prstGeom prst="rect">
            <a:avLst/>
          </a:prstGeom>
          <a:noFill/>
        </p:spPr>
        <p:txBody>
          <a:bodyPr wrap="square" rtlCol="0">
            <a:spAutoFit/>
          </a:bodyPr>
          <a:lstStyle/>
          <a:p>
            <a:r>
              <a:rPr lang="en-GB" sz="1400" dirty="0"/>
              <a:t>Interest in news</a:t>
            </a:r>
          </a:p>
        </p:txBody>
      </p:sp>
      <p:sp>
        <p:nvSpPr>
          <p:cNvPr id="9" name="Oval 8"/>
          <p:cNvSpPr/>
          <p:nvPr/>
        </p:nvSpPr>
        <p:spPr>
          <a:xfrm>
            <a:off x="2860598" y="2196941"/>
            <a:ext cx="827739" cy="571659"/>
          </a:xfrm>
          <a:prstGeom prst="ellipse">
            <a:avLst/>
          </a:prstGeom>
          <a:solidFill>
            <a:srgbClr val="C00000"/>
          </a:solidFill>
          <a:ln>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t>News Lovers</a:t>
            </a:r>
          </a:p>
          <a:p>
            <a:pPr algn="ctr"/>
            <a:r>
              <a:rPr lang="en-GB" sz="1100" dirty="0"/>
              <a:t>24%</a:t>
            </a:r>
          </a:p>
        </p:txBody>
      </p:sp>
      <p:sp>
        <p:nvSpPr>
          <p:cNvPr id="10" name="Oval 9"/>
          <p:cNvSpPr/>
          <p:nvPr/>
        </p:nvSpPr>
        <p:spPr>
          <a:xfrm>
            <a:off x="2767452" y="2889250"/>
            <a:ext cx="1076538" cy="774415"/>
          </a:xfrm>
          <a:prstGeom prst="ellipse">
            <a:avLst/>
          </a:prstGeom>
          <a:solidFill>
            <a:srgbClr val="C00000"/>
          </a:solidFill>
          <a:ln>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t>Daily Briefers</a:t>
            </a:r>
          </a:p>
          <a:p>
            <a:pPr algn="ctr"/>
            <a:r>
              <a:rPr lang="en-GB" sz="1100" dirty="0"/>
              <a:t>45%</a:t>
            </a:r>
          </a:p>
        </p:txBody>
      </p:sp>
      <p:sp>
        <p:nvSpPr>
          <p:cNvPr id="11" name="Oval 10"/>
          <p:cNvSpPr/>
          <p:nvPr/>
        </p:nvSpPr>
        <p:spPr>
          <a:xfrm>
            <a:off x="1784420" y="2965450"/>
            <a:ext cx="829143" cy="698215"/>
          </a:xfrm>
          <a:prstGeom prst="ellipse">
            <a:avLst/>
          </a:prstGeom>
          <a:solidFill>
            <a:srgbClr val="C00000"/>
          </a:solidFill>
          <a:ln>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dirty="0"/>
              <a:t>Casual Users</a:t>
            </a:r>
          </a:p>
          <a:p>
            <a:pPr algn="ctr"/>
            <a:r>
              <a:rPr lang="en-GB" sz="1100" dirty="0"/>
              <a:t>32%</a:t>
            </a:r>
          </a:p>
        </p:txBody>
      </p:sp>
    </p:spTree>
    <p:extLst>
      <p:ext uri="{BB962C8B-B14F-4D97-AF65-F5344CB8AC3E}">
        <p14:creationId xmlns:p14="http://schemas.microsoft.com/office/powerpoint/2010/main" val="32141260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287962" y="3645024"/>
            <a:ext cx="8690318" cy="54006"/>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graphicFrame>
        <p:nvGraphicFramePr>
          <p:cNvPr id="8" name="Chart 7"/>
          <p:cNvGraphicFramePr/>
          <p:nvPr>
            <p:extLst/>
          </p:nvPr>
        </p:nvGraphicFramePr>
        <p:xfrm>
          <a:off x="287962" y="1905000"/>
          <a:ext cx="8856038" cy="3468216"/>
        </p:xfrm>
        <a:graphic>
          <a:graphicData uri="http://schemas.openxmlformats.org/drawingml/2006/chart">
            <c:chart xmlns:c="http://schemas.openxmlformats.org/drawingml/2006/chart" xmlns:r="http://schemas.openxmlformats.org/officeDocument/2006/relationships" r:id="rId3"/>
          </a:graphicData>
        </a:graphic>
      </p:graphicFrame>
      <p:sp>
        <p:nvSpPr>
          <p:cNvPr id="31" name="Text Placeholder 6"/>
          <p:cNvSpPr>
            <a:spLocks noGrp="1"/>
          </p:cNvSpPr>
          <p:nvPr>
            <p:ph type="body" sz="quarter" idx="12"/>
          </p:nvPr>
        </p:nvSpPr>
        <p:spPr>
          <a:xfrm>
            <a:off x="35403" y="5616753"/>
            <a:ext cx="4644609" cy="364356"/>
          </a:xfrm>
        </p:spPr>
        <p:txBody>
          <a:bodyPr>
            <a:normAutofit/>
          </a:bodyPr>
          <a:lstStyle/>
          <a:p>
            <a:pPr marL="0" indent="0">
              <a:buNone/>
            </a:pPr>
            <a:r>
              <a:rPr lang="en-GB" b="0" i="1" dirty="0">
                <a:latin typeface="+mn-lt"/>
              </a:rPr>
              <a:t>Segmentation A</a:t>
            </a:r>
          </a:p>
        </p:txBody>
      </p:sp>
      <p:sp>
        <p:nvSpPr>
          <p:cNvPr id="7" name="TextBox 6"/>
          <p:cNvSpPr txBox="1"/>
          <p:nvPr/>
        </p:nvSpPr>
        <p:spPr>
          <a:xfrm>
            <a:off x="-28535" y="3535233"/>
            <a:ext cx="359532" cy="369332"/>
          </a:xfrm>
          <a:prstGeom prst="rect">
            <a:avLst/>
          </a:prstGeom>
          <a:noFill/>
          <a:ln>
            <a:noFill/>
            <a:prstDash val="dash"/>
          </a:ln>
        </p:spPr>
        <p:txBody>
          <a:bodyPr wrap="square" rtlCol="0">
            <a:spAutoFit/>
          </a:bodyPr>
          <a:lstStyle/>
          <a:p>
            <a:r>
              <a:rPr lang="en-GB" sz="900" b="1" dirty="0">
                <a:latin typeface="Calibri" pitchFamily="34" charset="0"/>
              </a:rPr>
              <a:t>18%</a:t>
            </a:r>
          </a:p>
        </p:txBody>
      </p:sp>
      <p:sp>
        <p:nvSpPr>
          <p:cNvPr id="5" name="Title 4"/>
          <p:cNvSpPr>
            <a:spLocks noGrp="1"/>
          </p:cNvSpPr>
          <p:nvPr>
            <p:ph type="title"/>
          </p:nvPr>
        </p:nvSpPr>
        <p:spPr/>
        <p:txBody>
          <a:bodyPr/>
          <a:lstStyle/>
          <a:p>
            <a:r>
              <a:rPr lang="en-IE" dirty="0"/>
              <a:t>News lovers</a:t>
            </a:r>
          </a:p>
        </p:txBody>
      </p:sp>
      <p:sp>
        <p:nvSpPr>
          <p:cNvPr id="10" name="Rectangle 9"/>
          <p:cNvSpPr/>
          <p:nvPr/>
        </p:nvSpPr>
        <p:spPr>
          <a:xfrm>
            <a:off x="1592487" y="2812568"/>
            <a:ext cx="260350" cy="2445232"/>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E"/>
          </a:p>
        </p:txBody>
      </p:sp>
    </p:spTree>
    <p:extLst>
      <p:ext uri="{BB962C8B-B14F-4D97-AF65-F5344CB8AC3E}">
        <p14:creationId xmlns:p14="http://schemas.microsoft.com/office/powerpoint/2010/main" val="150775808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AI_FUJO_DNR_graph18.jpg"/>
          <p:cNvPicPr>
            <a:picLocks noChangeAspect="1"/>
          </p:cNvPicPr>
          <p:nvPr/>
        </p:nvPicPr>
        <p:blipFill rotWithShape="1">
          <a:blip r:embed="rId3">
            <a:extLst>
              <a:ext uri="{28A0092B-C50C-407E-A947-70E740481C1C}">
                <a14:useLocalDpi xmlns:a14="http://schemas.microsoft.com/office/drawing/2010/main" val="0"/>
              </a:ext>
            </a:extLst>
          </a:blip>
          <a:srcRect l="14777" t="23447" r="24618" b="26638"/>
          <a:stretch/>
        </p:blipFill>
        <p:spPr>
          <a:xfrm>
            <a:off x="814753" y="1511300"/>
            <a:ext cx="7414604" cy="3960725"/>
          </a:xfrm>
          <a:prstGeom prst="rect">
            <a:avLst/>
          </a:prstGeom>
        </p:spPr>
      </p:pic>
      <p:sp>
        <p:nvSpPr>
          <p:cNvPr id="3" name="Title 2"/>
          <p:cNvSpPr txBox="1">
            <a:spLocks/>
          </p:cNvSpPr>
          <p:nvPr/>
        </p:nvSpPr>
        <p:spPr bwMode="black">
          <a:xfrm>
            <a:off x="1727447" y="227838"/>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Types of news user</a:t>
            </a:r>
          </a:p>
        </p:txBody>
      </p:sp>
    </p:spTree>
    <p:extLst>
      <p:ext uri="{BB962C8B-B14F-4D97-AF65-F5344CB8AC3E}">
        <p14:creationId xmlns:p14="http://schemas.microsoft.com/office/powerpoint/2010/main" val="18373876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p:nvPr>
            <p:extLst/>
          </p:nvPr>
        </p:nvGraphicFramePr>
        <p:xfrm>
          <a:off x="223272" y="1297291"/>
          <a:ext cx="8782429" cy="3468216"/>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2"/>
          <p:cNvSpPr txBox="1">
            <a:spLocks/>
          </p:cNvSpPr>
          <p:nvPr/>
        </p:nvSpPr>
        <p:spPr bwMode="black">
          <a:xfrm>
            <a:off x="1727447" y="227838"/>
            <a:ext cx="5937755" cy="724623"/>
          </a:xfrm>
          <a:prstGeom prst="rect">
            <a:avLst/>
          </a:prstGeom>
          <a:solidFill>
            <a:srgbClr val="FFFFFF"/>
          </a:solidFill>
          <a:ln w="31750" cap="sq">
            <a:solidFill>
              <a:srgbClr val="404040"/>
            </a:solidFill>
            <a:miter lim="800000"/>
          </a:ln>
        </p:spPr>
        <p:txBody>
          <a:bodyPr vert="horz" lIns="182880" tIns="182880" rIns="182880" bIns="182880" rtlCol="0" anchor="ctr">
            <a:normAutofit/>
          </a:bodyPr>
          <a:lstStyle>
            <a:lvl1pPr algn="ctr" defTabSz="914400" rtl="0" eaLnBrk="1" latinLnBrk="0" hangingPunct="1">
              <a:lnSpc>
                <a:spcPct val="90000"/>
              </a:lnSpc>
              <a:spcBef>
                <a:spcPct val="0"/>
              </a:spcBef>
              <a:buNone/>
              <a:defRPr sz="2000" kern="1200" cap="all" spc="200" baseline="0">
                <a:solidFill>
                  <a:srgbClr val="262626"/>
                </a:solidFill>
                <a:latin typeface="Arial" charset="0"/>
                <a:ea typeface="Arial" charset="0"/>
                <a:cs typeface="Arial" charset="0"/>
              </a:defRPr>
            </a:lvl1pPr>
          </a:lstStyle>
          <a:p>
            <a:r>
              <a:rPr lang="en-GB" dirty="0"/>
              <a:t>News avoidance</a:t>
            </a:r>
          </a:p>
        </p:txBody>
      </p:sp>
      <p:sp>
        <p:nvSpPr>
          <p:cNvPr id="9" name="Rectangle 8"/>
          <p:cNvSpPr/>
          <p:nvPr/>
        </p:nvSpPr>
        <p:spPr>
          <a:xfrm>
            <a:off x="3422650" y="1576691"/>
            <a:ext cx="260350" cy="3188816"/>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E" dirty="0"/>
              <a:t>c</a:t>
            </a:r>
          </a:p>
        </p:txBody>
      </p:sp>
      <p:pic>
        <p:nvPicPr>
          <p:cNvPr id="13" name="Picture 12" descr="BAI_FUJO_DNR_graph3.jpg"/>
          <p:cNvPicPr>
            <a:picLocks noChangeAspect="1"/>
          </p:cNvPicPr>
          <p:nvPr/>
        </p:nvPicPr>
        <p:blipFill rotWithShape="1">
          <a:blip r:embed="rId4">
            <a:extLst>
              <a:ext uri="{28A0092B-C50C-407E-A947-70E740481C1C}">
                <a14:useLocalDpi xmlns:a14="http://schemas.microsoft.com/office/drawing/2010/main" val="0"/>
              </a:ext>
            </a:extLst>
          </a:blip>
          <a:srcRect l="19572" t="52506" r="19824" b="38282"/>
          <a:stretch/>
        </p:blipFill>
        <p:spPr>
          <a:xfrm>
            <a:off x="1468023" y="5808258"/>
            <a:ext cx="6336906" cy="722527"/>
          </a:xfrm>
          <a:prstGeom prst="rect">
            <a:avLst/>
          </a:prstGeom>
        </p:spPr>
      </p:pic>
      <p:pic>
        <p:nvPicPr>
          <p:cNvPr id="14" name="Picture 13" descr="BAI_FUJO_DNR_graph3.jpg"/>
          <p:cNvPicPr>
            <a:picLocks noChangeAspect="1"/>
          </p:cNvPicPr>
          <p:nvPr/>
        </p:nvPicPr>
        <p:blipFill rotWithShape="1">
          <a:blip r:embed="rId4">
            <a:extLst>
              <a:ext uri="{28A0092B-C50C-407E-A947-70E740481C1C}">
                <a14:useLocalDpi xmlns:a14="http://schemas.microsoft.com/office/drawing/2010/main" val="0"/>
              </a:ext>
            </a:extLst>
          </a:blip>
          <a:srcRect l="19572" t="26685" r="19824" b="62218"/>
          <a:stretch/>
        </p:blipFill>
        <p:spPr>
          <a:xfrm>
            <a:off x="1468023" y="4937922"/>
            <a:ext cx="6336906" cy="870336"/>
          </a:xfrm>
          <a:prstGeom prst="rect">
            <a:avLst/>
          </a:prstGeom>
        </p:spPr>
      </p:pic>
    </p:spTree>
    <p:extLst>
      <p:ext uri="{BB962C8B-B14F-4D97-AF65-F5344CB8AC3E}">
        <p14:creationId xmlns:p14="http://schemas.microsoft.com/office/powerpoint/2010/main" val="3151916969"/>
      </p:ext>
    </p:extLst>
  </p:cSld>
  <p:clrMapOvr>
    <a:masterClrMapping/>
  </p:clrMapOvr>
</p:sld>
</file>

<file path=ppt/theme/theme1.xml><?xml version="1.0" encoding="utf-8"?>
<a:theme xmlns:a="http://schemas.openxmlformats.org/drawingml/2006/main" name="Parcel">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rcel">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rcel">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4DB32801-28C0-48B0-8C1D-A9A5861361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Parcel</Template>
  <TotalTime>3749</TotalTime>
  <Words>1765</Words>
  <Application>Microsoft Office PowerPoint</Application>
  <PresentationFormat>On-screen Show (4:3)</PresentationFormat>
  <Paragraphs>277</Paragraphs>
  <Slides>38</Slides>
  <Notes>33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38</vt:i4>
      </vt:variant>
    </vt:vector>
  </HeadingPairs>
  <TitlesOfParts>
    <vt:vector size="42" baseType="lpstr">
      <vt:lpstr>Arial</vt:lpstr>
      <vt:lpstr>Calibri</vt:lpstr>
      <vt:lpstr>Gill Sans MT</vt:lpstr>
      <vt:lpstr>Parcel</vt:lpstr>
      <vt:lpstr>PowerPoint Presentation</vt:lpstr>
      <vt:lpstr>PowerPoint Presentation</vt:lpstr>
      <vt:lpstr>PowerPoint Presentation</vt:lpstr>
      <vt:lpstr>PowerPoint Presentation</vt:lpstr>
      <vt:lpstr>PowerPoint Presentation</vt:lpstr>
      <vt:lpstr>PowerPoint Presentation</vt:lpstr>
      <vt:lpstr>News lovers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Trust in the news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dc:title>
  <dc:creator>Eileen Culloty</dc:creator>
  <cp:lastModifiedBy>Kevin Cunningham</cp:lastModifiedBy>
  <cp:revision>154</cp:revision>
  <dcterms:created xsi:type="dcterms:W3CDTF">2016-04-15T14:04:12Z</dcterms:created>
  <dcterms:modified xsi:type="dcterms:W3CDTF">2017-06-22T12:09:02Z</dcterms:modified>
</cp:coreProperties>
</file>